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4" r:id="rId2"/>
    <p:sldId id="497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450" r:id="rId15"/>
    <p:sldId id="451" r:id="rId16"/>
    <p:sldId id="496" r:id="rId17"/>
    <p:sldId id="467" r:id="rId18"/>
    <p:sldId id="472" r:id="rId19"/>
    <p:sldId id="487" r:id="rId20"/>
    <p:sldId id="489" r:id="rId21"/>
    <p:sldId id="490" r:id="rId22"/>
    <p:sldId id="491" r:id="rId23"/>
    <p:sldId id="492" r:id="rId24"/>
    <p:sldId id="493" r:id="rId25"/>
    <p:sldId id="495" r:id="rId26"/>
    <p:sldId id="488" r:id="rId2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3FF"/>
    <a:srgbClr val="F4A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143" autoAdjust="0"/>
  </p:normalViewPr>
  <p:slideViewPr>
    <p:cSldViewPr>
      <p:cViewPr varScale="1">
        <p:scale>
          <a:sx n="105" d="100"/>
          <a:sy n="105" d="100"/>
        </p:scale>
        <p:origin x="114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40;&#1041;&#1054;&#1063;&#1040;&#1071;%20&#1055;&#1040;&#1055;&#1050;&#1040;\!!!!!!!&#1045;&#1042;&#1056;&#1054;&#1055;&#1040;%20+%20BIOOIL,%20PIGEON!!!!!!\CETTUA\&#1050;&#1086;&#1087;&#1080;&#1103;%20&#1076;&#1080;&#1085;&#1072;&#1084;&#1080;&#1082;&#1072;%20&#1087;&#1088;&#1086;&#1076;&#1072;&#107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64048175581230404"/>
          <c:h val="0.94210921008776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НЭТ Стали экономить (п. 1-4)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F0C5-4369-A70E-FD46D34A6E34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5400">
                <a:solidFill>
                  <a:srgbClr val="C00000"/>
                </a:solidFill>
                <a:prstDash val="sysDash"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2-F0C5-4369-A70E-FD46D34A6E34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4-F0C5-4369-A70E-FD46D34A6E34}"/>
              </c:ext>
            </c:extLst>
          </c:dPt>
          <c:dPt>
            <c:idx val="18"/>
            <c:marker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6-F0C5-4369-A70E-FD46D34A6E34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8-F0C5-4369-A70E-FD46D34A6E34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A-F0C5-4369-A70E-FD46D34A6E34}"/>
              </c:ext>
            </c:extLst>
          </c:dPt>
          <c:dPt>
            <c:idx val="21"/>
            <c:marker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C-F0C5-4369-A70E-FD46D34A6E34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E-F0C5-4369-A70E-FD46D34A6E34}"/>
              </c:ext>
            </c:extLst>
          </c:dPt>
          <c:dPt>
            <c:idx val="23"/>
            <c:marker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0-F0C5-4369-A70E-FD46D34A6E3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2-F0C5-4369-A70E-FD46D34A6E34}"/>
              </c:ext>
            </c:extLst>
          </c:dPt>
          <c:dPt>
            <c:idx val="25"/>
            <c:marker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  <a:prstDash val="sysDash"/>
                </a:ln>
              </c:spPr>
            </c:marker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F0C5-4369-A70E-FD46D34A6E34}"/>
              </c:ext>
            </c:extLst>
          </c:dPt>
          <c:dLbls>
            <c:dLbl>
              <c:idx val="4"/>
              <c:numFmt formatCode="#,##0" sourceLinked="0"/>
              <c:spPr/>
              <c:txPr>
                <a:bodyPr/>
                <a:lstStyle/>
                <a:p>
                  <a:pPr algn="ctr">
                    <a:defRPr lang="ru-RU" sz="10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0C5-4369-A70E-FD46D34A6E3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5-4369-A70E-FD46D34A6E3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5-4369-A70E-FD46D34A6E3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5-4369-A70E-FD46D34A6E3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5-4369-A70E-FD46D34A6E3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C5-4369-A70E-FD46D34A6E3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C5-4369-A70E-FD46D34A6E34}"/>
                </c:ext>
              </c:extLst>
            </c:dLbl>
            <c:dLbl>
              <c:idx val="3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en-US" sz="7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0C5-4369-A70E-FD46D34A6E34}"/>
                </c:ext>
              </c:extLst>
            </c:dLbl>
            <c:dLbl>
              <c:idx val="39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ru-RU" sz="10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0C5-4369-A70E-FD46D34A6E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7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Sheet1!$A$2:$A$41</c:f>
              <c:strCache>
                <c:ptCount val="40"/>
                <c:pt idx="0">
                  <c:v>01.11.2008 (a)</c:v>
                </c:pt>
                <c:pt idx="1">
                  <c:v>01.12.2008 (b)</c:v>
                </c:pt>
                <c:pt idx="2">
                  <c:v>01.01.2009 (c)</c:v>
                </c:pt>
                <c:pt idx="3">
                  <c:v>01.02.2009 (d)</c:v>
                </c:pt>
                <c:pt idx="4">
                  <c:v>01.03.2009 (e)</c:v>
                </c:pt>
                <c:pt idx="5">
                  <c:v>01.04.2009 (f)</c:v>
                </c:pt>
                <c:pt idx="6">
                  <c:v>01.05.2009 (g)</c:v>
                </c:pt>
                <c:pt idx="7">
                  <c:v>01.06.2009 (h)</c:v>
                </c:pt>
                <c:pt idx="8">
                  <c:v>01.07.2009 (i)</c:v>
                </c:pt>
                <c:pt idx="9">
                  <c:v>01.08.2009 (j)</c:v>
                </c:pt>
                <c:pt idx="10">
                  <c:v>01.09.2009 (k)</c:v>
                </c:pt>
                <c:pt idx="11">
                  <c:v>01.10.2009 (l)</c:v>
                </c:pt>
                <c:pt idx="12">
                  <c:v>01.11.2009 (m)</c:v>
                </c:pt>
                <c:pt idx="13">
                  <c:v>01.12.2009 (n)</c:v>
                </c:pt>
                <c:pt idx="15">
                  <c:v>01.03.2014 (v)</c:v>
                </c:pt>
                <c:pt idx="18">
                  <c:v>01.06.2014 (w)</c:v>
                </c:pt>
                <c:pt idx="21">
                  <c:v>01.09.2014 (x)</c:v>
                </c:pt>
                <c:pt idx="23">
                  <c:v>01.11.2014 (y)</c:v>
                </c:pt>
                <c:pt idx="25">
                  <c:v>01.01.2015 (z)</c:v>
                </c:pt>
                <c:pt idx="26">
                  <c:v>01.02.2015 (A)</c:v>
                </c:pt>
                <c:pt idx="27">
                  <c:v>01.03.2015 (B)</c:v>
                </c:pt>
                <c:pt idx="28">
                  <c:v>01.04.2015 (C)</c:v>
                </c:pt>
                <c:pt idx="29">
                  <c:v>01.05.2015 (D)</c:v>
                </c:pt>
                <c:pt idx="30">
                  <c:v>01.06.2015 (E)</c:v>
                </c:pt>
                <c:pt idx="31">
                  <c:v>01.07.2015 (F)</c:v>
                </c:pt>
                <c:pt idx="32">
                  <c:v>01.08.2015 (G)</c:v>
                </c:pt>
                <c:pt idx="33">
                  <c:v>01.09.2015 (H)</c:v>
                </c:pt>
                <c:pt idx="34">
                  <c:v>01.10.2015 (I)</c:v>
                </c:pt>
                <c:pt idx="35">
                  <c:v>01.11.2015 (J)</c:v>
                </c:pt>
                <c:pt idx="36">
                  <c:v>01.12.2015 (K)</c:v>
                </c:pt>
                <c:pt idx="37">
                  <c:v>01.01.2016 (L)</c:v>
                </c:pt>
                <c:pt idx="38">
                  <c:v>01.02.2016 (M)</c:v>
                </c:pt>
                <c:pt idx="39">
                  <c:v>01.03.2016 (N)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15">
                  <c:v>24</c:v>
                </c:pt>
                <c:pt idx="16">
                  <c:v>23.17</c:v>
                </c:pt>
                <c:pt idx="17">
                  <c:v>22.43</c:v>
                </c:pt>
                <c:pt idx="18">
                  <c:v>22</c:v>
                </c:pt>
                <c:pt idx="19">
                  <c:v>22.033000000000001</c:v>
                </c:pt>
                <c:pt idx="20">
                  <c:v>22.367000000000001</c:v>
                </c:pt>
                <c:pt idx="21">
                  <c:v>23</c:v>
                </c:pt>
                <c:pt idx="22">
                  <c:v>24.15</c:v>
                </c:pt>
                <c:pt idx="23">
                  <c:v>26</c:v>
                </c:pt>
                <c:pt idx="24">
                  <c:v>30.75</c:v>
                </c:pt>
                <c:pt idx="25">
                  <c:v>36</c:v>
                </c:pt>
                <c:pt idx="26">
                  <c:v>41</c:v>
                </c:pt>
                <c:pt idx="27">
                  <c:v>35</c:v>
                </c:pt>
                <c:pt idx="28">
                  <c:v>42</c:v>
                </c:pt>
                <c:pt idx="29">
                  <c:v>41</c:v>
                </c:pt>
                <c:pt idx="30">
                  <c:v>36</c:v>
                </c:pt>
                <c:pt idx="31">
                  <c:v>39</c:v>
                </c:pt>
                <c:pt idx="32">
                  <c:v>42</c:v>
                </c:pt>
                <c:pt idx="33">
                  <c:v>47</c:v>
                </c:pt>
                <c:pt idx="34">
                  <c:v>46</c:v>
                </c:pt>
                <c:pt idx="35">
                  <c:v>47</c:v>
                </c:pt>
                <c:pt idx="36">
                  <c:v>44</c:v>
                </c:pt>
                <c:pt idx="37">
                  <c:v>42</c:v>
                </c:pt>
                <c:pt idx="38">
                  <c:v>40</c:v>
                </c:pt>
                <c:pt idx="39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0C5-4369-A70E-FD46D34A6E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Стали покупать в меньшем объеме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square"/>
            <c:size val="3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9-F0C5-4369-A70E-FD46D34A6E34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F0C5-4369-A70E-FD46D34A6E34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F0C5-4369-A70E-FD46D34A6E34}"/>
              </c:ext>
            </c:extLst>
          </c:dPt>
          <c:dPt>
            <c:idx val="18"/>
            <c:marker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F0C5-4369-A70E-FD46D34A6E34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1-F0C5-4369-A70E-FD46D34A6E34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3-F0C5-4369-A70E-FD46D34A6E34}"/>
              </c:ext>
            </c:extLst>
          </c:dPt>
          <c:dPt>
            <c:idx val="21"/>
            <c:marker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5-F0C5-4369-A70E-FD46D34A6E34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7-F0C5-4369-A70E-FD46D34A6E34}"/>
              </c:ext>
            </c:extLst>
          </c:dPt>
          <c:dPt>
            <c:idx val="23"/>
            <c:marker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F0C5-4369-A70E-FD46D34A6E3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B-F0C5-4369-A70E-FD46D34A6E34}"/>
              </c:ext>
            </c:extLst>
          </c:dPt>
          <c:dPt>
            <c:idx val="25"/>
            <c:marker>
              <c:spPr>
                <a:solidFill>
                  <a:schemeClr val="accent1"/>
                </a:solidFill>
                <a:ln w="12700"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D-F0C5-4369-A70E-FD46D34A6E34}"/>
              </c:ext>
            </c:extLst>
          </c:dPt>
          <c:dLbls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F0C5-4369-A70E-FD46D34A6E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Sheet1!$A$2:$A$41</c:f>
              <c:strCache>
                <c:ptCount val="40"/>
                <c:pt idx="0">
                  <c:v>01.11.2008 (a)</c:v>
                </c:pt>
                <c:pt idx="1">
                  <c:v>01.12.2008 (b)</c:v>
                </c:pt>
                <c:pt idx="2">
                  <c:v>01.01.2009 (c)</c:v>
                </c:pt>
                <c:pt idx="3">
                  <c:v>01.02.2009 (d)</c:v>
                </c:pt>
                <c:pt idx="4">
                  <c:v>01.03.2009 (e)</c:v>
                </c:pt>
                <c:pt idx="5">
                  <c:v>01.04.2009 (f)</c:v>
                </c:pt>
                <c:pt idx="6">
                  <c:v>01.05.2009 (g)</c:v>
                </c:pt>
                <c:pt idx="7">
                  <c:v>01.06.2009 (h)</c:v>
                </c:pt>
                <c:pt idx="8">
                  <c:v>01.07.2009 (i)</c:v>
                </c:pt>
                <c:pt idx="9">
                  <c:v>01.08.2009 (j)</c:v>
                </c:pt>
                <c:pt idx="10">
                  <c:v>01.09.2009 (k)</c:v>
                </c:pt>
                <c:pt idx="11">
                  <c:v>01.10.2009 (l)</c:v>
                </c:pt>
                <c:pt idx="12">
                  <c:v>01.11.2009 (m)</c:v>
                </c:pt>
                <c:pt idx="13">
                  <c:v>01.12.2009 (n)</c:v>
                </c:pt>
                <c:pt idx="15">
                  <c:v>01.03.2014 (v)</c:v>
                </c:pt>
                <c:pt idx="18">
                  <c:v>01.06.2014 (w)</c:v>
                </c:pt>
                <c:pt idx="21">
                  <c:v>01.09.2014 (x)</c:v>
                </c:pt>
                <c:pt idx="23">
                  <c:v>01.11.2014 (y)</c:v>
                </c:pt>
                <c:pt idx="25">
                  <c:v>01.01.2015 (z)</c:v>
                </c:pt>
                <c:pt idx="26">
                  <c:v>01.02.2015 (A)</c:v>
                </c:pt>
                <c:pt idx="27">
                  <c:v>01.03.2015 (B)</c:v>
                </c:pt>
                <c:pt idx="28">
                  <c:v>01.04.2015 (C)</c:v>
                </c:pt>
                <c:pt idx="29">
                  <c:v>01.05.2015 (D)</c:v>
                </c:pt>
                <c:pt idx="30">
                  <c:v>01.06.2015 (E)</c:v>
                </c:pt>
                <c:pt idx="31">
                  <c:v>01.07.2015 (F)</c:v>
                </c:pt>
                <c:pt idx="32">
                  <c:v>01.08.2015 (G)</c:v>
                </c:pt>
                <c:pt idx="33">
                  <c:v>01.09.2015 (H)</c:v>
                </c:pt>
                <c:pt idx="34">
                  <c:v>01.10.2015 (I)</c:v>
                </c:pt>
                <c:pt idx="35">
                  <c:v>01.11.2015 (J)</c:v>
                </c:pt>
                <c:pt idx="36">
                  <c:v>01.12.2015 (K)</c:v>
                </c:pt>
                <c:pt idx="37">
                  <c:v>01.01.2016 (L)</c:v>
                </c:pt>
                <c:pt idx="38">
                  <c:v>01.02.2016 (M)</c:v>
                </c:pt>
                <c:pt idx="39">
                  <c:v>01.03.2016 (N)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15">
                  <c:v>6.1</c:v>
                </c:pt>
                <c:pt idx="16">
                  <c:v>5.27</c:v>
                </c:pt>
                <c:pt idx="17">
                  <c:v>4.43</c:v>
                </c:pt>
                <c:pt idx="18">
                  <c:v>3.6</c:v>
                </c:pt>
                <c:pt idx="19">
                  <c:v>4.133</c:v>
                </c:pt>
                <c:pt idx="20">
                  <c:v>4.6669999999999998</c:v>
                </c:pt>
                <c:pt idx="21">
                  <c:v>5.2</c:v>
                </c:pt>
                <c:pt idx="22">
                  <c:v>4.45</c:v>
                </c:pt>
                <c:pt idx="23">
                  <c:v>3.7</c:v>
                </c:pt>
                <c:pt idx="24">
                  <c:v>6.85</c:v>
                </c:pt>
                <c:pt idx="25">
                  <c:v>10</c:v>
                </c:pt>
                <c:pt idx="26">
                  <c:v>5</c:v>
                </c:pt>
                <c:pt idx="27">
                  <c:v>6</c:v>
                </c:pt>
                <c:pt idx="28">
                  <c:v>4</c:v>
                </c:pt>
                <c:pt idx="29">
                  <c:v>8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9</c:v>
                </c:pt>
                <c:pt idx="35">
                  <c:v>8</c:v>
                </c:pt>
                <c:pt idx="36">
                  <c:v>6</c:v>
                </c:pt>
                <c:pt idx="37">
                  <c:v>7</c:v>
                </c:pt>
                <c:pt idx="38">
                  <c:v>6</c:v>
                </c:pt>
                <c:pt idx="3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F0C5-4369-A70E-FD46D34A6E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Стали покупать реже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30-F0C5-4369-A70E-FD46D34A6E34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2-F0C5-4369-A70E-FD46D34A6E34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4-F0C5-4369-A70E-FD46D34A6E34}"/>
              </c:ext>
            </c:extLst>
          </c:dPt>
          <c:dPt>
            <c:idx val="18"/>
            <c:marker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6-F0C5-4369-A70E-FD46D34A6E34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8-F0C5-4369-A70E-FD46D34A6E34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A-F0C5-4369-A70E-FD46D34A6E34}"/>
              </c:ext>
            </c:extLst>
          </c:dPt>
          <c:dPt>
            <c:idx val="21"/>
            <c:marker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C-F0C5-4369-A70E-FD46D34A6E34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E-F0C5-4369-A70E-FD46D34A6E34}"/>
              </c:ext>
            </c:extLst>
          </c:dPt>
          <c:dPt>
            <c:idx val="23"/>
            <c:marker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0-F0C5-4369-A70E-FD46D34A6E3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2-F0C5-4369-A70E-FD46D34A6E34}"/>
              </c:ext>
            </c:extLst>
          </c:dPt>
          <c:dPt>
            <c:idx val="25"/>
            <c:marker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accent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4-F0C5-4369-A70E-FD46D34A6E34}"/>
              </c:ext>
            </c:extLst>
          </c:dPt>
          <c:dLbls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5-F0C5-4369-A70E-FD46D34A6E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Sheet1!$A$2:$A$41</c:f>
              <c:strCache>
                <c:ptCount val="40"/>
                <c:pt idx="0">
                  <c:v>01.11.2008 (a)</c:v>
                </c:pt>
                <c:pt idx="1">
                  <c:v>01.12.2008 (b)</c:v>
                </c:pt>
                <c:pt idx="2">
                  <c:v>01.01.2009 (c)</c:v>
                </c:pt>
                <c:pt idx="3">
                  <c:v>01.02.2009 (d)</c:v>
                </c:pt>
                <c:pt idx="4">
                  <c:v>01.03.2009 (e)</c:v>
                </c:pt>
                <c:pt idx="5">
                  <c:v>01.04.2009 (f)</c:v>
                </c:pt>
                <c:pt idx="6">
                  <c:v>01.05.2009 (g)</c:v>
                </c:pt>
                <c:pt idx="7">
                  <c:v>01.06.2009 (h)</c:v>
                </c:pt>
                <c:pt idx="8">
                  <c:v>01.07.2009 (i)</c:v>
                </c:pt>
                <c:pt idx="9">
                  <c:v>01.08.2009 (j)</c:v>
                </c:pt>
                <c:pt idx="10">
                  <c:v>01.09.2009 (k)</c:v>
                </c:pt>
                <c:pt idx="11">
                  <c:v>01.10.2009 (l)</c:v>
                </c:pt>
                <c:pt idx="12">
                  <c:v>01.11.2009 (m)</c:v>
                </c:pt>
                <c:pt idx="13">
                  <c:v>01.12.2009 (n)</c:v>
                </c:pt>
                <c:pt idx="15">
                  <c:v>01.03.2014 (v)</c:v>
                </c:pt>
                <c:pt idx="18">
                  <c:v>01.06.2014 (w)</c:v>
                </c:pt>
                <c:pt idx="21">
                  <c:v>01.09.2014 (x)</c:v>
                </c:pt>
                <c:pt idx="23">
                  <c:v>01.11.2014 (y)</c:v>
                </c:pt>
                <c:pt idx="25">
                  <c:v>01.01.2015 (z)</c:v>
                </c:pt>
                <c:pt idx="26">
                  <c:v>01.02.2015 (A)</c:v>
                </c:pt>
                <c:pt idx="27">
                  <c:v>01.03.2015 (B)</c:v>
                </c:pt>
                <c:pt idx="28">
                  <c:v>01.04.2015 (C)</c:v>
                </c:pt>
                <c:pt idx="29">
                  <c:v>01.05.2015 (D)</c:v>
                </c:pt>
                <c:pt idx="30">
                  <c:v>01.06.2015 (E)</c:v>
                </c:pt>
                <c:pt idx="31">
                  <c:v>01.07.2015 (F)</c:v>
                </c:pt>
                <c:pt idx="32">
                  <c:v>01.08.2015 (G)</c:v>
                </c:pt>
                <c:pt idx="33">
                  <c:v>01.09.2015 (H)</c:v>
                </c:pt>
                <c:pt idx="34">
                  <c:v>01.10.2015 (I)</c:v>
                </c:pt>
                <c:pt idx="35">
                  <c:v>01.11.2015 (J)</c:v>
                </c:pt>
                <c:pt idx="36">
                  <c:v>01.12.2015 (K)</c:v>
                </c:pt>
                <c:pt idx="37">
                  <c:v>01.01.2016 (L)</c:v>
                </c:pt>
                <c:pt idx="38">
                  <c:v>01.02.2016 (M)</c:v>
                </c:pt>
                <c:pt idx="39">
                  <c:v>01.03.2016 (N)</c:v>
                </c:pt>
              </c:strCache>
            </c:strRef>
          </c:cat>
          <c:val>
            <c:numRef>
              <c:f>Sheet1!$D$2:$D$41</c:f>
              <c:numCache>
                <c:formatCode>General</c:formatCode>
                <c:ptCount val="40"/>
                <c:pt idx="15">
                  <c:v>9.3000000000000007</c:v>
                </c:pt>
                <c:pt idx="16">
                  <c:v>9.1300000000000008</c:v>
                </c:pt>
                <c:pt idx="17">
                  <c:v>8.9700000000000006</c:v>
                </c:pt>
                <c:pt idx="18">
                  <c:v>8.8000000000000007</c:v>
                </c:pt>
                <c:pt idx="19">
                  <c:v>8.9329999999999998</c:v>
                </c:pt>
                <c:pt idx="20">
                  <c:v>9.0670000000000002</c:v>
                </c:pt>
                <c:pt idx="21">
                  <c:v>9.1999999999999993</c:v>
                </c:pt>
                <c:pt idx="22">
                  <c:v>9.15</c:v>
                </c:pt>
                <c:pt idx="23">
                  <c:v>9.1</c:v>
                </c:pt>
                <c:pt idx="24">
                  <c:v>9.3000000000000007</c:v>
                </c:pt>
                <c:pt idx="25">
                  <c:v>10</c:v>
                </c:pt>
                <c:pt idx="26">
                  <c:v>16</c:v>
                </c:pt>
                <c:pt idx="27">
                  <c:v>13</c:v>
                </c:pt>
                <c:pt idx="28">
                  <c:v>13</c:v>
                </c:pt>
                <c:pt idx="29">
                  <c:v>16</c:v>
                </c:pt>
                <c:pt idx="30">
                  <c:v>15</c:v>
                </c:pt>
                <c:pt idx="31">
                  <c:v>11</c:v>
                </c:pt>
                <c:pt idx="32">
                  <c:v>14</c:v>
                </c:pt>
                <c:pt idx="33">
                  <c:v>16</c:v>
                </c:pt>
                <c:pt idx="34">
                  <c:v>14</c:v>
                </c:pt>
                <c:pt idx="35">
                  <c:v>21</c:v>
                </c:pt>
                <c:pt idx="36">
                  <c:v>17</c:v>
                </c:pt>
                <c:pt idx="37">
                  <c:v>13</c:v>
                </c:pt>
                <c:pt idx="38">
                  <c:v>12</c:v>
                </c:pt>
                <c:pt idx="39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F0C5-4369-A70E-FD46D34A6E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Стали покупать более дешевые марки/ варианты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47-F0C5-4369-A70E-FD46D34A6E34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9-F0C5-4369-A70E-FD46D34A6E34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B-F0C5-4369-A70E-FD46D34A6E34}"/>
              </c:ext>
            </c:extLst>
          </c:dPt>
          <c:dPt>
            <c:idx val="18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D-F0C5-4369-A70E-FD46D34A6E34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F-F0C5-4369-A70E-FD46D34A6E34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1-F0C5-4369-A70E-FD46D34A6E34}"/>
              </c:ext>
            </c:extLst>
          </c:dPt>
          <c:dPt>
            <c:idx val="21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3-F0C5-4369-A70E-FD46D34A6E34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5-F0C5-4369-A70E-FD46D34A6E34}"/>
              </c:ext>
            </c:extLst>
          </c:dPt>
          <c:dPt>
            <c:idx val="23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7-F0C5-4369-A70E-FD46D34A6E3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9-F0C5-4369-A70E-FD46D34A6E34}"/>
              </c:ext>
            </c:extLst>
          </c:dPt>
          <c:dPt>
            <c:idx val="25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c:spPr>
            </c:marker>
            <c:bubble3D val="0"/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B-F0C5-4369-A70E-FD46D34A6E34}"/>
              </c:ext>
            </c:extLst>
          </c:dPt>
          <c:dLbls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C-F0C5-4369-A70E-FD46D34A6E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Sheet1!$A$2:$A$41</c:f>
              <c:strCache>
                <c:ptCount val="40"/>
                <c:pt idx="0">
                  <c:v>01.11.2008 (a)</c:v>
                </c:pt>
                <c:pt idx="1">
                  <c:v>01.12.2008 (b)</c:v>
                </c:pt>
                <c:pt idx="2">
                  <c:v>01.01.2009 (c)</c:v>
                </c:pt>
                <c:pt idx="3">
                  <c:v>01.02.2009 (d)</c:v>
                </c:pt>
                <c:pt idx="4">
                  <c:v>01.03.2009 (e)</c:v>
                </c:pt>
                <c:pt idx="5">
                  <c:v>01.04.2009 (f)</c:v>
                </c:pt>
                <c:pt idx="6">
                  <c:v>01.05.2009 (g)</c:v>
                </c:pt>
                <c:pt idx="7">
                  <c:v>01.06.2009 (h)</c:v>
                </c:pt>
                <c:pt idx="8">
                  <c:v>01.07.2009 (i)</c:v>
                </c:pt>
                <c:pt idx="9">
                  <c:v>01.08.2009 (j)</c:v>
                </c:pt>
                <c:pt idx="10">
                  <c:v>01.09.2009 (k)</c:v>
                </c:pt>
                <c:pt idx="11">
                  <c:v>01.10.2009 (l)</c:v>
                </c:pt>
                <c:pt idx="12">
                  <c:v>01.11.2009 (m)</c:v>
                </c:pt>
                <c:pt idx="13">
                  <c:v>01.12.2009 (n)</c:v>
                </c:pt>
                <c:pt idx="15">
                  <c:v>01.03.2014 (v)</c:v>
                </c:pt>
                <c:pt idx="18">
                  <c:v>01.06.2014 (w)</c:v>
                </c:pt>
                <c:pt idx="21">
                  <c:v>01.09.2014 (x)</c:v>
                </c:pt>
                <c:pt idx="23">
                  <c:v>01.11.2014 (y)</c:v>
                </c:pt>
                <c:pt idx="25">
                  <c:v>01.01.2015 (z)</c:v>
                </c:pt>
                <c:pt idx="26">
                  <c:v>01.02.2015 (A)</c:v>
                </c:pt>
                <c:pt idx="27">
                  <c:v>01.03.2015 (B)</c:v>
                </c:pt>
                <c:pt idx="28">
                  <c:v>01.04.2015 (C)</c:v>
                </c:pt>
                <c:pt idx="29">
                  <c:v>01.05.2015 (D)</c:v>
                </c:pt>
                <c:pt idx="30">
                  <c:v>01.06.2015 (E)</c:v>
                </c:pt>
                <c:pt idx="31">
                  <c:v>01.07.2015 (F)</c:v>
                </c:pt>
                <c:pt idx="32">
                  <c:v>01.08.2015 (G)</c:v>
                </c:pt>
                <c:pt idx="33">
                  <c:v>01.09.2015 (H)</c:v>
                </c:pt>
                <c:pt idx="34">
                  <c:v>01.10.2015 (I)</c:v>
                </c:pt>
                <c:pt idx="35">
                  <c:v>01.11.2015 (J)</c:v>
                </c:pt>
                <c:pt idx="36">
                  <c:v>01.12.2015 (K)</c:v>
                </c:pt>
                <c:pt idx="37">
                  <c:v>01.01.2016 (L)</c:v>
                </c:pt>
                <c:pt idx="38">
                  <c:v>01.02.2016 (M)</c:v>
                </c:pt>
                <c:pt idx="39">
                  <c:v>01.03.2016 (N)</c:v>
                </c:pt>
              </c:strCache>
            </c:strRef>
          </c:cat>
          <c:val>
            <c:numRef>
              <c:f>Sheet1!$E$2:$E$41</c:f>
              <c:numCache>
                <c:formatCode>General</c:formatCode>
                <c:ptCount val="40"/>
                <c:pt idx="15">
                  <c:v>6.8</c:v>
                </c:pt>
                <c:pt idx="16">
                  <c:v>7.07</c:v>
                </c:pt>
                <c:pt idx="17">
                  <c:v>7.33</c:v>
                </c:pt>
                <c:pt idx="18">
                  <c:v>7.6</c:v>
                </c:pt>
                <c:pt idx="19">
                  <c:v>7.9669999999999996</c:v>
                </c:pt>
                <c:pt idx="20">
                  <c:v>8.3330000000000002</c:v>
                </c:pt>
                <c:pt idx="21">
                  <c:v>8.6999999999999993</c:v>
                </c:pt>
                <c:pt idx="22">
                  <c:v>9.5</c:v>
                </c:pt>
                <c:pt idx="23">
                  <c:v>10.3</c:v>
                </c:pt>
                <c:pt idx="24">
                  <c:v>10.85</c:v>
                </c:pt>
                <c:pt idx="25">
                  <c:v>11</c:v>
                </c:pt>
                <c:pt idx="26">
                  <c:v>21</c:v>
                </c:pt>
                <c:pt idx="27">
                  <c:v>12</c:v>
                </c:pt>
                <c:pt idx="28">
                  <c:v>18</c:v>
                </c:pt>
                <c:pt idx="29">
                  <c:v>17</c:v>
                </c:pt>
                <c:pt idx="30">
                  <c:v>16</c:v>
                </c:pt>
                <c:pt idx="31">
                  <c:v>18</c:v>
                </c:pt>
                <c:pt idx="32">
                  <c:v>16</c:v>
                </c:pt>
                <c:pt idx="33">
                  <c:v>18</c:v>
                </c:pt>
                <c:pt idx="34">
                  <c:v>18</c:v>
                </c:pt>
                <c:pt idx="35">
                  <c:v>19</c:v>
                </c:pt>
                <c:pt idx="36">
                  <c:v>16</c:v>
                </c:pt>
                <c:pt idx="37">
                  <c:v>14</c:v>
                </c:pt>
                <c:pt idx="38">
                  <c:v>18</c:v>
                </c:pt>
                <c:pt idx="3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F0C5-4369-A70E-FD46D34A6E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Стали покупать в более дешевом месте</c:v>
                </c:pt>
              </c:strCache>
            </c:strRef>
          </c:tx>
          <c:spPr>
            <a:ln w="19050"/>
          </c:spPr>
          <c:marker>
            <c:symbol val="triangle"/>
            <c:size val="3"/>
            <c:spPr>
              <a:ln w="12700"/>
            </c:spPr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E-F0C5-4369-A70E-FD46D34A6E34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5F-F0C5-4369-A70E-FD46D34A6E34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0-F0C5-4369-A70E-FD46D34A6E34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1-F0C5-4369-A70E-FD46D34A6E34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2-F0C5-4369-A70E-FD46D34A6E34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63-F0C5-4369-A70E-FD46D34A6E34}"/>
              </c:ext>
            </c:extLst>
          </c:dPt>
          <c:dLbls>
            <c:dLbl>
              <c:idx val="39"/>
              <c:layout>
                <c:manualLayout>
                  <c:x val="1.5789321222053679E-3"/>
                  <c:y val="2.696418137594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64-F0C5-4369-A70E-FD46D34A6E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Sheet1!$A$2:$A$41</c:f>
              <c:strCache>
                <c:ptCount val="40"/>
                <c:pt idx="0">
                  <c:v>01.11.2008 (a)</c:v>
                </c:pt>
                <c:pt idx="1">
                  <c:v>01.12.2008 (b)</c:v>
                </c:pt>
                <c:pt idx="2">
                  <c:v>01.01.2009 (c)</c:v>
                </c:pt>
                <c:pt idx="3">
                  <c:v>01.02.2009 (d)</c:v>
                </c:pt>
                <c:pt idx="4">
                  <c:v>01.03.2009 (e)</c:v>
                </c:pt>
                <c:pt idx="5">
                  <c:v>01.04.2009 (f)</c:v>
                </c:pt>
                <c:pt idx="6">
                  <c:v>01.05.2009 (g)</c:v>
                </c:pt>
                <c:pt idx="7">
                  <c:v>01.06.2009 (h)</c:v>
                </c:pt>
                <c:pt idx="8">
                  <c:v>01.07.2009 (i)</c:v>
                </c:pt>
                <c:pt idx="9">
                  <c:v>01.08.2009 (j)</c:v>
                </c:pt>
                <c:pt idx="10">
                  <c:v>01.09.2009 (k)</c:v>
                </c:pt>
                <c:pt idx="11">
                  <c:v>01.10.2009 (l)</c:v>
                </c:pt>
                <c:pt idx="12">
                  <c:v>01.11.2009 (m)</c:v>
                </c:pt>
                <c:pt idx="13">
                  <c:v>01.12.2009 (n)</c:v>
                </c:pt>
                <c:pt idx="15">
                  <c:v>01.03.2014 (v)</c:v>
                </c:pt>
                <c:pt idx="18">
                  <c:v>01.06.2014 (w)</c:v>
                </c:pt>
                <c:pt idx="21">
                  <c:v>01.09.2014 (x)</c:v>
                </c:pt>
                <c:pt idx="23">
                  <c:v>01.11.2014 (y)</c:v>
                </c:pt>
                <c:pt idx="25">
                  <c:v>01.01.2015 (z)</c:v>
                </c:pt>
                <c:pt idx="26">
                  <c:v>01.02.2015 (A)</c:v>
                </c:pt>
                <c:pt idx="27">
                  <c:v>01.03.2015 (B)</c:v>
                </c:pt>
                <c:pt idx="28">
                  <c:v>01.04.2015 (C)</c:v>
                </c:pt>
                <c:pt idx="29">
                  <c:v>01.05.2015 (D)</c:v>
                </c:pt>
                <c:pt idx="30">
                  <c:v>01.06.2015 (E)</c:v>
                </c:pt>
                <c:pt idx="31">
                  <c:v>01.07.2015 (F)</c:v>
                </c:pt>
                <c:pt idx="32">
                  <c:v>01.08.2015 (G)</c:v>
                </c:pt>
                <c:pt idx="33">
                  <c:v>01.09.2015 (H)</c:v>
                </c:pt>
                <c:pt idx="34">
                  <c:v>01.10.2015 (I)</c:v>
                </c:pt>
                <c:pt idx="35">
                  <c:v>01.11.2015 (J)</c:v>
                </c:pt>
                <c:pt idx="36">
                  <c:v>01.12.2015 (K)</c:v>
                </c:pt>
                <c:pt idx="37">
                  <c:v>01.01.2016 (L)</c:v>
                </c:pt>
                <c:pt idx="38">
                  <c:v>01.02.2016 (M)</c:v>
                </c:pt>
                <c:pt idx="39">
                  <c:v>01.03.2016 (N)</c:v>
                </c:pt>
              </c:strCache>
            </c:strRef>
          </c:cat>
          <c:val>
            <c:numRef>
              <c:f>Sheet1!$F$2:$F$41</c:f>
              <c:numCache>
                <c:formatCode>General</c:formatCode>
                <c:ptCount val="40"/>
                <c:pt idx="15">
                  <c:v>6</c:v>
                </c:pt>
                <c:pt idx="16">
                  <c:v>6.33</c:v>
                </c:pt>
                <c:pt idx="17">
                  <c:v>6.57</c:v>
                </c:pt>
                <c:pt idx="18">
                  <c:v>7</c:v>
                </c:pt>
                <c:pt idx="19">
                  <c:v>7</c:v>
                </c:pt>
                <c:pt idx="20">
                  <c:v>7.2</c:v>
                </c:pt>
                <c:pt idx="21">
                  <c:v>7</c:v>
                </c:pt>
                <c:pt idx="22">
                  <c:v>6.8</c:v>
                </c:pt>
                <c:pt idx="23">
                  <c:v>6</c:v>
                </c:pt>
                <c:pt idx="24">
                  <c:v>9.9</c:v>
                </c:pt>
                <c:pt idx="25">
                  <c:v>14</c:v>
                </c:pt>
                <c:pt idx="26">
                  <c:v>16</c:v>
                </c:pt>
                <c:pt idx="27">
                  <c:v>11</c:v>
                </c:pt>
                <c:pt idx="28">
                  <c:v>16</c:v>
                </c:pt>
                <c:pt idx="29">
                  <c:v>13</c:v>
                </c:pt>
                <c:pt idx="30">
                  <c:v>10</c:v>
                </c:pt>
                <c:pt idx="31">
                  <c:v>13</c:v>
                </c:pt>
                <c:pt idx="32">
                  <c:v>13</c:v>
                </c:pt>
                <c:pt idx="33">
                  <c:v>20</c:v>
                </c:pt>
                <c:pt idx="34">
                  <c:v>18</c:v>
                </c:pt>
                <c:pt idx="35">
                  <c:v>16</c:v>
                </c:pt>
                <c:pt idx="36">
                  <c:v>17</c:v>
                </c:pt>
                <c:pt idx="37">
                  <c:v>15</c:v>
                </c:pt>
                <c:pt idx="38">
                  <c:v>20</c:v>
                </c:pt>
                <c:pt idx="39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F0C5-4369-A70E-FD46D34A6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5456"/>
        <c:axId val="22116992"/>
      </c:lineChart>
      <c:catAx>
        <c:axId val="221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bg2"/>
            </a:solidFill>
          </a:ln>
        </c:spPr>
        <c:crossAx val="22116992"/>
        <c:crosses val="autoZero"/>
        <c:auto val="1"/>
        <c:lblAlgn val="ctr"/>
        <c:lblOffset val="100"/>
        <c:noMultiLvlLbl val="0"/>
      </c:catAx>
      <c:valAx>
        <c:axId val="2211699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2700"/>
        </c:spPr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22115456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688755181104134"/>
          <c:y val="0.28051712365688003"/>
          <c:w val="0.29391150097887575"/>
          <c:h val="0.71948291617409266"/>
        </c:manualLayout>
      </c:layout>
      <c:overlay val="1"/>
      <c:txPr>
        <a:bodyPr/>
        <a:lstStyle/>
        <a:p>
          <a:pPr>
            <a:defRPr sz="10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Лист8!$C$136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Лист8!$D$132:$O$132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xVal>
          <c:yVal>
            <c:numRef>
              <c:f>Лист8!$D$136:$O$136</c:f>
              <c:numCache>
                <c:formatCode>_-* #,##0_р_._-;\-* #,##0_р_._-;_-* "-"??_р_._-;_-@_-</c:formatCode>
                <c:ptCount val="12"/>
                <c:pt idx="0">
                  <c:v>93220.868517737006</c:v>
                </c:pt>
                <c:pt idx="1">
                  <c:v>113196.76891439494</c:v>
                </c:pt>
                <c:pt idx="2">
                  <c:v>119855.40237994758</c:v>
                </c:pt>
                <c:pt idx="3">
                  <c:v>292979.87248431629</c:v>
                </c:pt>
                <c:pt idx="4">
                  <c:v>625911.54576194845</c:v>
                </c:pt>
                <c:pt idx="5" formatCode="#,##0_ ;[Red]\-#,##0\ ">
                  <c:v>695649</c:v>
                </c:pt>
                <c:pt idx="6" formatCode="#,##0_ ;[Red]\-#,##0\ ">
                  <c:v>899011</c:v>
                </c:pt>
                <c:pt idx="7" formatCode="#,##0_ ;[Red]\-#,##0\ ">
                  <c:v>911161</c:v>
                </c:pt>
                <c:pt idx="8" formatCode="#,##0_ ;[Red]\-#,##0\ ">
                  <c:v>1181688</c:v>
                </c:pt>
                <c:pt idx="9" formatCode="#,##0_ ;[Red]\-#,##0\ ">
                  <c:v>1672218</c:v>
                </c:pt>
                <c:pt idx="10" formatCode="#,##0_ ;[Red]\-#,##0\ ">
                  <c:v>1853587</c:v>
                </c:pt>
                <c:pt idx="11" formatCode="#,##0_ ;[Red]\-#,##0\ ">
                  <c:v>1832263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6B1-4B07-A20D-937103EC0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9152"/>
        <c:axId val="69108864"/>
      </c:scatterChart>
      <c:valAx>
        <c:axId val="690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108864"/>
        <c:crosses val="autoZero"/>
        <c:crossBetween val="midCat"/>
      </c:valAx>
      <c:valAx>
        <c:axId val="69108864"/>
        <c:scaling>
          <c:orientation val="minMax"/>
        </c:scaling>
        <c:delete val="1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69089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DFAA47-4EAD-4221-80BA-D56151DA0957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A058BB-B35E-4AD1-9BFB-F0E7C6CD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6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924F2E-2A1F-409E-913D-4D287CF47278}" type="slidenum">
              <a:rPr lang="ru-RU" altLang="ru-RU" sz="1200" smtClean="0"/>
              <a:pPr eaLnBrk="1" hangingPunct="1"/>
              <a:t>13</a:t>
            </a:fld>
            <a:endParaRPr lang="ru-RU" altLang="ru-RU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789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AC3E-0809-463E-9BF4-3D74B2E45F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9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AC3E-0809-463E-9BF4-3D74B2E45F5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AC3E-0809-463E-9BF4-3D74B2E45F5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4D3D-C10F-46D4-982E-D50414F32478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6066-6476-4178-8DBC-302AC9135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4B2D-7AEE-468A-B85E-29B58B1F3D0F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8378-D23B-4754-9DAF-59DB73257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A8FF-B792-43A3-AACB-15270A207779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D69F-3EDB-4845-A390-EA3C7D89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EDA5-6121-4CEE-A173-93DA5F44E7E3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0DCA-438E-4D4B-8C3F-29CD156B6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DE94-1CE0-43BB-B771-F862B6708630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D31A-5A7A-41E1-AE09-A44E9F0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23AE-2405-4CF2-926B-4CC35B38C731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25EA-44A4-4715-9852-BB6091EDB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0594-59F7-47DC-8417-3D3393363938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9D32-E2D0-4A19-A0BE-B81392B5B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30E-6186-4B32-809C-730AD68A8A0C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FFA4-7749-4D0A-9C93-BE5540678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7AC6-B4CF-426F-BFFF-E41939658347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954A-CCBA-42DB-B342-80E0234E1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FBDC-32AA-4E99-928C-EA80A6C9DBDB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17CD-DD88-497E-89B2-F414FBFD1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0A36-7221-49C9-89EA-BE07BE959526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D4DB-9546-4ABF-8733-CE9FD6C4D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56BFE-154F-4563-B960-04EC58DC1996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9470A-8C1E-47B4-B79E-C89786676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ollyshop.ru/upload/iblock/15f/15f2a4673eb45e244e9cb73a80b77fb0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hollyshop.ru/upload/iblock/d63/d638da2853b0d8d2eb50772467eb243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ollyshop.ru/upload/iblock/699/699bb76111206c317feb4f0c36bbb149.png" TargetMode="External"/><Relationship Id="rId11" Type="http://schemas.openxmlformats.org/officeDocument/2006/relationships/image" Target="../media/image4.jp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://hollyshop.ru/upload/iblock/9e0/9e05aa609eac6d298c2f0ca6a2f917d3.jpg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ЧАЯ ПАПКА\!!!!!!!ЕВРОПА + BIOOIL, PIGEON!!!!!!\CETTUA\новый дизайн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34" y="0"/>
            <a:ext cx="68353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31690"/>
            <a:ext cx="4624230" cy="12421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CETTUA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2018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41837"/>
              </p:ext>
            </p:extLst>
          </p:nvPr>
        </p:nvGraphicFramePr>
        <p:xfrm>
          <a:off x="25881" y="17555"/>
          <a:ext cx="2335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1" y="17555"/>
                        <a:ext cx="2335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7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СТРАТЕГИЯ ВОЗРОЖДЕНИЯ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5688" y="771550"/>
            <a:ext cx="824757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СМЕНА ДИЗАЙНА</a:t>
            </a:r>
          </a:p>
          <a:p>
            <a:pPr marL="342900" lvl="0" indent="-342900">
              <a:buAutoNum type="arabicPeriod"/>
            </a:pPr>
            <a:endParaRPr lang="ru-RU" dirty="0" smtClean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ОПТИМИЗАЦИЯ ГРУППЫ «С»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выведены позиции с плохими продажами – Влажные салфетки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уменьшены вложения в 2 раза – Пластыри для похудания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СОКРАЩЕНИЕ ВЛОЖЕНИЙ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В ГРУППЕ «В»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Маски для лица теперь по 3 шт. в упаковке (вместо 4х)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Маски для век – по 4 шт. (вместо 5ти)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ndara" panose="020E0502030303020204" pitchFamily="34" charset="0"/>
              </a:rPr>
              <a:t>РАСШИРЕНИЕ АССОРТИМЕНТА ВОСТРЕБОВАННЫМ ТОВАРОМ (+7 </a:t>
            </a:r>
            <a:r>
              <a:rPr lang="en-US" dirty="0" smtClean="0">
                <a:solidFill>
                  <a:srgbClr val="C00000"/>
                </a:solidFill>
                <a:latin typeface="Candara" panose="020E0502030303020204" pitchFamily="34" charset="0"/>
              </a:rPr>
              <a:t>SKU)</a:t>
            </a:r>
            <a:endParaRPr lang="ru-RU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Монодозные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маски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Новые очищающие полоски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lvl="1"/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СОХРАНЕНИЕ ПРИВЛЕКАТЕЛЬНОГО ЦЕНОВОГО ПОЗИЦИОНИРОВАНИЯ</a:t>
            </a:r>
          </a:p>
          <a:p>
            <a:pPr lvl="1"/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+ 	1+1, 2+1, </a:t>
            </a:r>
            <a:r>
              <a:rPr lang="ru-RU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семплинг</a:t>
            </a:r>
            <a:endParaRPr lang="ru-RU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3" descr="cettu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8" y="2225902"/>
            <a:ext cx="1123156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 descr="cettua_cat_1_small_img_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9282" r="15154" b="9282"/>
          <a:stretch>
            <a:fillRect/>
          </a:stretch>
        </p:blipFill>
        <p:spPr bwMode="auto">
          <a:xfrm>
            <a:off x="611560" y="1699592"/>
            <a:ext cx="556898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6" descr="_DSC17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0343"/>
            <a:ext cx="1816396" cy="12025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22"/>
          <p:cNvSpPr txBox="1">
            <a:spLocks noChangeArrowheads="1"/>
          </p:cNvSpPr>
          <p:nvPr/>
        </p:nvSpPr>
        <p:spPr bwMode="auto">
          <a:xfrm>
            <a:off x="2531938" y="3274049"/>
            <a:ext cx="2066922" cy="1661993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dirty="0"/>
              <a:t>Кардинальная смена дизайна в 2006 г дала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рост </a:t>
            </a:r>
            <a:r>
              <a:rPr lang="ru-RU" sz="2400" dirty="0">
                <a:solidFill>
                  <a:srgbClr val="C00000"/>
                </a:solidFill>
              </a:rPr>
              <a:t>продаж в 3,5 раз!!! </a:t>
            </a:r>
          </a:p>
        </p:txBody>
      </p:sp>
      <p:sp>
        <p:nvSpPr>
          <p:cNvPr id="24585" name="Text Box 22"/>
          <p:cNvSpPr txBox="1">
            <a:spLocks noChangeArrowheads="1"/>
          </p:cNvSpPr>
          <p:nvPr/>
        </p:nvSpPr>
        <p:spPr bwMode="auto">
          <a:xfrm>
            <a:off x="889354" y="978282"/>
            <a:ext cx="9991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altLang="ru-RU" dirty="0" smtClean="0"/>
              <a:t>2004 </a:t>
            </a:r>
            <a:r>
              <a:rPr lang="ru-RU" altLang="ru-RU" dirty="0"/>
              <a:t>г.</a:t>
            </a:r>
          </a:p>
        </p:txBody>
      </p:sp>
      <p:pic>
        <p:nvPicPr>
          <p:cNvPr id="16" name="Picture 8" descr="F:\РАБОЧАЯ ПАПКА\CETTUA\картинки\new pack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 b="18652"/>
          <a:stretch>
            <a:fillRect/>
          </a:stretch>
        </p:blipFill>
        <p:spPr bwMode="auto">
          <a:xfrm>
            <a:off x="4932040" y="1800343"/>
            <a:ext cx="1575075" cy="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28638" b="21560"/>
          <a:stretch/>
        </p:blipFill>
        <p:spPr bwMode="auto">
          <a:xfrm>
            <a:off x="4755183" y="2538303"/>
            <a:ext cx="1943811" cy="118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ИСТОРИЯ ИЗМЕНЕНИЯ ДИЗАЙНА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73671" y="1419622"/>
            <a:ext cx="82503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932040" y="960419"/>
            <a:ext cx="15733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altLang="ru-RU" dirty="0" smtClean="0"/>
              <a:t>идеи с 2010 </a:t>
            </a:r>
            <a:r>
              <a:rPr lang="ru-RU" altLang="ru-RU" dirty="0"/>
              <a:t>г.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915816" y="960419"/>
            <a:ext cx="9991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altLang="ru-RU" dirty="0" smtClean="0"/>
              <a:t>2006 </a:t>
            </a:r>
            <a:r>
              <a:rPr lang="ru-RU" altLang="ru-RU" dirty="0"/>
              <a:t>г.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745773" y="960419"/>
            <a:ext cx="78666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altLang="ru-RU" dirty="0" smtClean="0"/>
              <a:t>2016</a:t>
            </a:r>
            <a:endParaRPr lang="ru-RU" altLang="ru-RU" dirty="0"/>
          </a:p>
        </p:txBody>
      </p:sp>
      <p:pic>
        <p:nvPicPr>
          <p:cNvPr id="24" name="Picture 3" descr="Z:\Brands\Cettua\Photo\png\png\7. Cettua CS_Pore control mask_RK_Retail_160215 копия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094" y="1800343"/>
            <a:ext cx="1929265" cy="222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02" y="613972"/>
            <a:ext cx="5879892" cy="376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НОВЫЙ ДИЗАЙН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84168" y="2177445"/>
            <a:ext cx="2808312" cy="255454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1. Сохранены логотип и лицо девочки</a:t>
            </a:r>
          </a:p>
          <a:p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2. Ярче цветовое пятно</a:t>
            </a:r>
          </a:p>
          <a:p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3. Новые актуальные описания, свойства на лицевой стороне</a:t>
            </a:r>
          </a:p>
          <a:p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4. Упаковка удобнее, с меньшим вложением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ylik.ru/uploads/posts/2015-02/1424075085_3qxvi8glmnbfyb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7" r="45695" b="30057"/>
          <a:stretch/>
        </p:blipFill>
        <p:spPr bwMode="auto">
          <a:xfrm>
            <a:off x="-125994" y="3234500"/>
            <a:ext cx="9628314" cy="3074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251520" y="843558"/>
            <a:ext cx="8497887" cy="120032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Красивая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и здоровая кожа –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легче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,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чем ты думаешь!</a:t>
            </a:r>
          </a:p>
          <a:p>
            <a:r>
              <a:rPr lang="ru-RU" sz="2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Cettua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–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тканевая косметика моментального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эффекта</a:t>
            </a:r>
          </a:p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/>
          <a:stretch/>
        </p:blipFill>
        <p:spPr bwMode="auto">
          <a:xfrm>
            <a:off x="2051720" y="1563638"/>
            <a:ext cx="4780028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5"/>
          <p:cNvSpPr txBox="1">
            <a:spLocks noChangeArrowheads="1"/>
          </p:cNvSpPr>
          <p:nvPr/>
        </p:nvSpPr>
        <p:spPr bwMode="auto">
          <a:xfrm>
            <a:off x="4441734" y="3795886"/>
            <a:ext cx="2578537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dirty="0"/>
              <a:t>Партнеры </a:t>
            </a:r>
            <a:r>
              <a:rPr lang="ru-RU" altLang="ru-RU" sz="1100" dirty="0" smtClean="0"/>
              <a:t>: </a:t>
            </a:r>
            <a:r>
              <a:rPr lang="en-US" altLang="ru-RU" sz="1100" dirty="0" err="1"/>
              <a:t>L’Etoile</a:t>
            </a:r>
            <a:r>
              <a:rPr lang="en-US" altLang="ru-RU" sz="1100" dirty="0" smtClean="0"/>
              <a:t>,</a:t>
            </a:r>
            <a:r>
              <a:rPr lang="ru-RU" altLang="ru-RU" sz="1100" dirty="0" smtClean="0"/>
              <a:t> Магнит, Ашан</a:t>
            </a:r>
            <a:r>
              <a:rPr lang="en-US" altLang="ru-RU" sz="1100" dirty="0" smtClean="0"/>
              <a:t>, </a:t>
            </a:r>
            <a:r>
              <a:rPr lang="en-US" altLang="ru-RU" sz="1100" dirty="0"/>
              <a:t>Ok</a:t>
            </a:r>
            <a:r>
              <a:rPr lang="ru-RU" altLang="ru-RU" sz="1100" dirty="0"/>
              <a:t>ей Протек</a:t>
            </a:r>
            <a:endParaRPr lang="en-US" altLang="ru-RU" sz="1100" dirty="0"/>
          </a:p>
          <a:p>
            <a:pPr algn="ctr" eaLnBrk="1" hangingPunct="1"/>
            <a:r>
              <a:rPr lang="ru-RU" altLang="ru-RU" sz="1100" dirty="0" smtClean="0">
                <a:solidFill>
                  <a:srgbClr val="FF0000"/>
                </a:solidFill>
              </a:rPr>
              <a:t>Мировой производитель </a:t>
            </a:r>
            <a:endParaRPr lang="ru-RU" altLang="ru-RU" sz="1100" dirty="0">
              <a:solidFill>
                <a:srgbClr val="FF0000"/>
              </a:solidFill>
            </a:endParaRPr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2769184" y="3154840"/>
            <a:ext cx="29797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dirty="0" smtClean="0"/>
              <a:t>Яркая</a:t>
            </a:r>
            <a:r>
              <a:rPr lang="ru-RU" altLang="ru-RU" sz="1100" dirty="0"/>
              <a:t>, красочная </a:t>
            </a:r>
            <a:r>
              <a:rPr lang="ru-RU" altLang="ru-RU" sz="1100" dirty="0">
                <a:solidFill>
                  <a:srgbClr val="FF0000"/>
                </a:solidFill>
              </a:rPr>
              <a:t>упаковка</a:t>
            </a:r>
          </a:p>
          <a:p>
            <a:pPr algn="ctr" eaLnBrk="1" hangingPunct="1"/>
            <a:r>
              <a:rPr lang="ru-RU" altLang="ru-RU" sz="1100" dirty="0">
                <a:solidFill>
                  <a:srgbClr val="FF0000"/>
                </a:solidFill>
              </a:rPr>
              <a:t>Изображение</a:t>
            </a:r>
            <a:r>
              <a:rPr lang="ru-RU" altLang="ru-RU" sz="1100" dirty="0"/>
              <a:t> на упаковке </a:t>
            </a:r>
            <a:r>
              <a:rPr lang="ru-RU" altLang="ru-RU" sz="1100" dirty="0">
                <a:solidFill>
                  <a:srgbClr val="FF0000"/>
                </a:solidFill>
              </a:rPr>
              <a:t>женского лица</a:t>
            </a:r>
          </a:p>
          <a:p>
            <a:pPr eaLnBrk="1" hangingPunct="1"/>
            <a:r>
              <a:rPr lang="ru-RU" altLang="ru-RU" sz="1100" dirty="0">
                <a:solidFill>
                  <a:srgbClr val="FF0000"/>
                </a:solidFill>
              </a:rPr>
              <a:t>Запоминающийся</a:t>
            </a:r>
            <a:r>
              <a:rPr lang="ru-RU" altLang="ru-RU" sz="1100" dirty="0"/>
              <a:t> орнамент </a:t>
            </a:r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2987824" y="4471824"/>
            <a:ext cx="2416175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dirty="0"/>
              <a:t>Ощущение привлекательности</a:t>
            </a:r>
          </a:p>
          <a:p>
            <a:pPr algn="ctr" eaLnBrk="1" hangingPunct="1"/>
            <a:r>
              <a:rPr lang="ru-RU" altLang="ru-RU" sz="1100" dirty="0"/>
              <a:t>Возможность  уделить себе 15-20 </a:t>
            </a:r>
            <a:r>
              <a:rPr lang="ru-RU" altLang="ru-RU" sz="1100" dirty="0">
                <a:solidFill>
                  <a:srgbClr val="FF0000"/>
                </a:solidFill>
              </a:rPr>
              <a:t>специального </a:t>
            </a:r>
            <a:r>
              <a:rPr lang="ru-RU" altLang="ru-RU" sz="1100" dirty="0"/>
              <a:t>времени для ухода</a:t>
            </a:r>
            <a:endParaRPr lang="ru-RU" altLang="ru-RU" sz="1200" dirty="0"/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5819188" y="4471824"/>
            <a:ext cx="2635953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rgbClr val="FF0000"/>
                </a:solidFill>
              </a:rPr>
              <a:t>Натуральные</a:t>
            </a:r>
            <a:r>
              <a:rPr lang="ru-RU" altLang="ru-RU" sz="1100" dirty="0"/>
              <a:t> ингредиенты</a:t>
            </a:r>
          </a:p>
          <a:p>
            <a:pPr algn="ctr" eaLnBrk="1" hangingPunct="1"/>
            <a:r>
              <a:rPr lang="ru-RU" altLang="ru-RU" sz="1100" dirty="0">
                <a:solidFill>
                  <a:srgbClr val="FF0000"/>
                </a:solidFill>
              </a:rPr>
              <a:t>Гигиеничность</a:t>
            </a:r>
            <a:r>
              <a:rPr lang="ru-RU" altLang="ru-RU" sz="1100" dirty="0"/>
              <a:t> каждого продукта- индивидуальная упаковка</a:t>
            </a: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379687" y="4471824"/>
            <a:ext cx="22733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FF0000"/>
                </a:solidFill>
              </a:rPr>
              <a:t>Удобство</a:t>
            </a:r>
            <a:r>
              <a:rPr lang="ru-RU" altLang="ru-RU" sz="1100" b="1" dirty="0"/>
              <a:t> применения,  </a:t>
            </a:r>
          </a:p>
          <a:p>
            <a:pPr algn="ctr" eaLnBrk="1" hangingPunct="1"/>
            <a:r>
              <a:rPr lang="ru-RU" altLang="ru-RU" sz="1100" b="1" dirty="0">
                <a:solidFill>
                  <a:srgbClr val="FF0000"/>
                </a:solidFill>
              </a:rPr>
              <a:t>Быстрый</a:t>
            </a:r>
            <a:r>
              <a:rPr lang="ru-RU" altLang="ru-RU" sz="1100" b="1" dirty="0"/>
              <a:t> </a:t>
            </a:r>
            <a:r>
              <a:rPr lang="ru-RU" altLang="ru-RU" sz="1100" b="1" dirty="0" smtClean="0"/>
              <a:t>результат</a:t>
            </a:r>
            <a:endParaRPr lang="ru-RU" altLang="ru-RU" sz="1100" b="1" dirty="0"/>
          </a:p>
        </p:txBody>
      </p:sp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1841774" y="3871660"/>
            <a:ext cx="20367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Достойное </a:t>
            </a:r>
            <a:r>
              <a:rPr lang="ru-RU" altLang="ru-RU" sz="1100" b="1" dirty="0" smtClean="0"/>
              <a:t/>
            </a:r>
            <a:br>
              <a:rPr lang="ru-RU" altLang="ru-RU" sz="1100" b="1" dirty="0" smtClean="0"/>
            </a:br>
            <a:r>
              <a:rPr lang="ru-RU" altLang="ru-RU" sz="1100" b="1" dirty="0" smtClean="0">
                <a:solidFill>
                  <a:srgbClr val="FF0000"/>
                </a:solidFill>
              </a:rPr>
              <a:t>проверенное качество</a:t>
            </a:r>
            <a:endParaRPr lang="ru-RU" altLang="ru-RU" sz="11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ПОЗИЦИОНИРОВАНИЕ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22833" y="2100793"/>
            <a:ext cx="4377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CETTUA – C’EST TOI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851200" y="2403468"/>
            <a:ext cx="5113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C’EST </a:t>
            </a: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lang="en-US" altLang="ru-RU" sz="18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POUR) </a:t>
            </a:r>
            <a:r>
              <a:rPr lang="en-US" alt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TOI </a:t>
            </a:r>
            <a:r>
              <a:rPr lang="en-US" altLang="ru-RU" sz="18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фр.) </a:t>
            </a: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Arial Unicode MS" pitchFamily="34" charset="-128"/>
                <a:cs typeface="Calibri" pitchFamily="34" charset="0"/>
              </a:rPr>
              <a:t>–  это для тебя</a:t>
            </a:r>
          </a:p>
        </p:txBody>
      </p:sp>
    </p:spTree>
    <p:extLst>
      <p:ext uri="{BB962C8B-B14F-4D97-AF65-F5344CB8AC3E}">
        <p14:creationId xmlns:p14="http://schemas.microsoft.com/office/powerpoint/2010/main" val="290336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254016"/>
              </p:ext>
            </p:extLst>
          </p:nvPr>
        </p:nvGraphicFramePr>
        <p:xfrm>
          <a:off x="234752" y="915566"/>
          <a:ext cx="8064896" cy="4076435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1. Цена</a:t>
                      </a:r>
                    </a:p>
                  </a:txBody>
                  <a:tcPr marL="89998" marR="89998" marT="35093" marB="35093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Оптимальное соотношение цены и качества. </a:t>
                      </a:r>
                    </a:p>
                  </a:txBody>
                  <a:tcPr marL="89998" marR="89998" marT="35093" marB="35093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2. Упаковка</a:t>
                      </a:r>
                    </a:p>
                  </a:txBody>
                  <a:tcPr marL="89998" marR="89998" marT="35093" marB="35093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В упаковке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оптимальное количество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,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чтобы увидеть продолжительный эффект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Яркая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и привлекательная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упаковка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легко запоминается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, цветовое пятно на полке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Оформление в единой заметной стилистике,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облегчает навигацию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внутри линейки (каждый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саббренд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 в своем цвете)</a:t>
                      </a:r>
                    </a:p>
                  </a:txBody>
                  <a:tcPr marL="89998" marR="89998" marT="35093" marB="35093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3. Состав (компоненты)</a:t>
                      </a:r>
                    </a:p>
                  </a:txBody>
                  <a:tcPr marL="89998" marR="89998" marT="35093" marB="35093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Действующий состав основан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натуральных природных ингредиентах</a:t>
                      </a: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Пластыри для упругости кожи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кофеин и мята</a:t>
                      </a: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Маска перед свиданием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морской коллаген</a:t>
                      </a: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Очищающие полоски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активированный уголь, экстракт лесного ореха, белая глина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и др.</a:t>
                      </a:r>
                    </a:p>
                  </a:txBody>
                  <a:tcPr marL="89998" marR="89998" marT="35093" marB="35093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4. Продукт</a:t>
                      </a:r>
                    </a:p>
                  </a:txBody>
                  <a:tcPr marL="89998" marR="89998" marT="35093" marB="35093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Удобно использовать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. Продукты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готовы к применению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, осталось только достать их из упаковки и нанести на кожу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Гигиенично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– каждый продукт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в индивидуальной упаковке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Каждая маска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Cettua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Arial" charset="0"/>
                        </a:rPr>
                        <a:t>подходит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C3FF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именно для молодой кожи по составу и размеру</a:t>
                      </a:r>
                    </a:p>
                  </a:txBody>
                  <a:tcPr marL="89998" marR="89998" marT="35093" marB="35093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5. Результат</a:t>
                      </a:r>
                    </a:p>
                  </a:txBody>
                  <a:tcPr marL="89998" marR="89998" marT="35093" marB="35093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Способ воздействия на кожу (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Трансдермальная терапевтическая система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)  оказывать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незамедлительный видимый эффект</a:t>
                      </a:r>
                    </a:p>
                  </a:txBody>
                  <a:tcPr marL="89998" marR="89998" marT="35093" marB="35093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ПРЕИМУЩЕСТВА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753636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49685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Современный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привлекательный дизайн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Инновационные рецептуры из Кореи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Удобные крючки для подвешивания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Понятная коммуникация с потребителем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0256" y="1774788"/>
            <a:ext cx="4014192" cy="17880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НОВЫЙ ДИЗАЙН + 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99542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4BC3FF"/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НОВЫЕ РЕЦЕПТУРЫ</a:t>
            </a:r>
            <a:endParaRPr lang="ru-RU" altLang="ru-RU" sz="3200" b="1" dirty="0">
              <a:solidFill>
                <a:srgbClr val="4BC3FF"/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202" y="2499742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NEW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21093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3" imgW="5715000" imgH="701040" progId="">
                  <p:embed/>
                </p:oleObj>
              </mc:Choice>
              <mc:Fallback>
                <p:oleObj name="CorelDRAW" r:id="rId3" imgW="5715000" imgH="701040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8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23404" y="3031315"/>
            <a:ext cx="5875337" cy="812175"/>
            <a:chOff x="3238770" y="5250060"/>
            <a:chExt cx="5876085" cy="1083177"/>
          </a:xfrm>
        </p:grpSpPr>
        <p:pic>
          <p:nvPicPr>
            <p:cNvPr id="13" name="Picture 8" descr="C:\Documents and Settings\s.babikova\Рабочий стол\CETTUA\Обучение\Действие очищающих плосок_без текста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250060"/>
              <a:ext cx="5334943" cy="89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3923928" y="5301208"/>
              <a:ext cx="613151" cy="28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Вода</a:t>
              </a: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3923928" y="5445225"/>
              <a:ext cx="469134" cy="28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Кожа</a:t>
              </a: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3238770" y="5769549"/>
              <a:ext cx="1117206" cy="28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Загрязненная пора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4302511" y="5835550"/>
              <a:ext cx="989569" cy="4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1. Смачивание кожи водой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5436096" y="5881716"/>
              <a:ext cx="988947" cy="4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2.Приклеивание полоски</a:t>
              </a: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6588224" y="5881718"/>
              <a:ext cx="1080120" cy="28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3.Снятие полоски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7668344" y="5877272"/>
              <a:ext cx="1152128" cy="28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>
                  <a:latin typeface="Candara" panose="020E0502030303020204" pitchFamily="34" charset="0"/>
                </a:rPr>
                <a:t>4. Очищенная пора</a:t>
              </a:r>
            </a:p>
          </p:txBody>
        </p:sp>
      </p:grp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323404" y="644203"/>
            <a:ext cx="4032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П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олоски, 6 шт. в упаковке </a:t>
            </a:r>
            <a:endParaRPr lang="en-US" altLang="ru-RU" sz="2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5" name="Скругленный прямоугольник 11"/>
          <p:cNvSpPr>
            <a:spLocks noChangeArrowheads="1"/>
          </p:cNvSpPr>
          <p:nvPr/>
        </p:nvSpPr>
        <p:spPr bwMode="auto">
          <a:xfrm>
            <a:off x="1692275" y="3219450"/>
            <a:ext cx="750888" cy="12584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</p:txBody>
      </p:sp>
      <p:pic>
        <p:nvPicPr>
          <p:cNvPr id="31" name="Picture 4" descr="Z:\Brands\Cettua\Photo\png\png\2. Cettua CS_Pure White combo_RK_Retail_160215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44203"/>
            <a:ext cx="1451719" cy="207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Z:\Brands\Cettua\Photo\png\png\9. Cettua CS_Charcoal nose strip_RK_Retail_160215 копия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907" y="1274192"/>
            <a:ext cx="1479388" cy="210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Z:\Brands\Cettua\Photo\png\png\Cettua CS_Pure White Nose Strip_RK_Retail_16030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086467"/>
            <a:ext cx="1530179" cy="218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648" y="4214632"/>
            <a:ext cx="3420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400" dirty="0" smtClean="0">
                <a:solidFill>
                  <a:srgbClr val="C00000"/>
                </a:solidFill>
              </a:rPr>
              <a:t>Удобный </a:t>
            </a:r>
            <a:r>
              <a:rPr lang="ru-RU" sz="1400" dirty="0">
                <a:solidFill>
                  <a:srgbClr val="C00000"/>
                </a:solidFill>
              </a:rPr>
              <a:t>крючок для </a:t>
            </a:r>
            <a:r>
              <a:rPr lang="ru-RU" sz="1400" dirty="0" smtClean="0">
                <a:solidFill>
                  <a:srgbClr val="C00000"/>
                </a:solidFill>
              </a:rPr>
              <a:t>подвешивания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6 штук в упаковке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Конкурентная цена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Эффект сразу после 1 применения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0828" y="1977683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Вулканическая глина</a:t>
            </a:r>
          </a:p>
          <a:p>
            <a:pPr algn="r"/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Каолин</a:t>
            </a:r>
          </a:p>
          <a:p>
            <a:pPr algn="r"/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Гамамелис</a:t>
            </a:r>
            <a:endParaRPr lang="ru-RU" altLang="ru-RU" sz="14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algn="r"/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Уголь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807" y="1131590"/>
            <a:ext cx="3880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Очищающие полоски эффективно удаляют загрязнения, закупоривающие поры, а так же сужают их  и успокаивают кожу.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ОЧИЩЕНИЕ КОЖИ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081" y="4399297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NEW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99390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7" imgW="5715000" imgH="701040" progId="">
                  <p:embed/>
                </p:oleObj>
              </mc:Choice>
              <mc:Fallback>
                <p:oleObj name="CorelDRAW" r:id="rId7" imgW="5715000" imgH="701040" progId="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82755" y="4117841"/>
            <a:ext cx="1566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ш/к 8809033597646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6302" y="4325125"/>
            <a:ext cx="165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8809033597516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302" y="4519554"/>
            <a:ext cx="1566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ш/к 8809033597523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807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37714" y="1347614"/>
            <a:ext cx="291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BC3FF"/>
                </a:solidFill>
                <a:latin typeface="Candara" panose="020E0502030303020204" pitchFamily="34" charset="0"/>
                <a:ea typeface="Kapelka New" pitchFamily="66" charset="-52"/>
              </a:rPr>
              <a:t>НА ВСЕ СЛУЧАИ ЖИЗНИ, ДОМА И НА ОТДЫХЕ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6973" y="688182"/>
            <a:ext cx="4970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Матирующие </a:t>
            </a:r>
            <a:r>
              <a:rPr lang="ru-RU" altLang="ru-RU" dirty="0" smtClean="0"/>
              <a:t>салфетки, 50 шт.</a:t>
            </a:r>
            <a:endParaRPr lang="ru-RU" altLang="ru-RU" dirty="0"/>
          </a:p>
        </p:txBody>
      </p:sp>
      <p:pic>
        <p:nvPicPr>
          <p:cNvPr id="12" name="Picture 7" descr="Z:\Brands\Cettua\Photo\png\png\11. Cettua CS_Oil Tissue_160215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59720"/>
            <a:ext cx="3310340" cy="197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3014" y="3651871"/>
            <a:ext cx="42431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Удобный </a:t>
            </a:r>
            <a:r>
              <a:rPr lang="ru-RU" dirty="0">
                <a:solidFill>
                  <a:srgbClr val="C00000"/>
                </a:solidFill>
              </a:rPr>
              <a:t>крючок для </a:t>
            </a:r>
            <a:r>
              <a:rPr lang="ru-RU" dirty="0" smtClean="0">
                <a:solidFill>
                  <a:srgbClr val="C00000"/>
                </a:solidFill>
              </a:rPr>
              <a:t>подвешивания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50 штук в упаковке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Конкурентная цена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Высокое качество, не содержит тальк!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Компактно, удобно и эффективно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7560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Как удалить жирный блеск с кожи лица и  не испортить макияж?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937" y="2139702"/>
            <a:ext cx="4039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Одно прикосновение Матирующей салфетки и Ваша кожа снова выглядит свежей и ухоженной!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081" y="4083918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NEW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ОЧИЩЕНИЕ КОЖИ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21093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orelDRAW" r:id="rId5" imgW="5715000" imgH="701040" progId="">
                  <p:embed/>
                </p:oleObj>
              </mc:Choice>
              <mc:Fallback>
                <p:oleObj name="CorelDRAW" r:id="rId5" imgW="5715000" imgH="701040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06641" y="4099307"/>
            <a:ext cx="167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8809033597653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3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99170" y="3147814"/>
            <a:ext cx="36087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Гипоаллергенно</a:t>
            </a:r>
            <a:endParaRPr lang="ru-RU" altLang="ru-RU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Не содержит спирта, искусственных красителей и </a:t>
            </a: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парабенов</a:t>
            </a:r>
            <a:endParaRPr lang="ru-RU" altLang="ru-RU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Двухслойная маска: наружный слой – воздухонепроницаемый материал, внутренний – тканевая снова с активными компонентами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Удобный фиксатор</a:t>
            </a:r>
          </a:p>
        </p:txBody>
      </p:sp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2411760" y="899884"/>
            <a:ext cx="55446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Экспресс-уход для рук!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10 минут и твоя кожа снова мягкая, увлажненная! Попрощайся с загрубевшей и потрескавшейся кожей!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Масло 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Ши (</a:t>
            </a: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Карите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)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способствует увлажнению и смягчению кожи, сохраняя при этом ее естественный водный баланс.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Масло </a:t>
            </a: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Жожоба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способствует ускорению регенерации кожи.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Коллаген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помогает сохранить упругость и эластичность кожи.</a:t>
            </a:r>
          </a:p>
        </p:txBody>
      </p:sp>
      <p:pic>
        <p:nvPicPr>
          <p:cNvPr id="7" name="Picture 14" descr="Z:\Brands\Cettua\Photo\png\png\Cettua_HandMask_izometri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22865"/>
            <a:ext cx="2463141" cy="233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68044" y="2859782"/>
            <a:ext cx="40087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Удобный </a:t>
            </a:r>
            <a:r>
              <a:rPr lang="ru-RU" dirty="0">
                <a:solidFill>
                  <a:srgbClr val="C00000"/>
                </a:solidFill>
              </a:rPr>
              <a:t>крючок для </a:t>
            </a:r>
            <a:r>
              <a:rPr lang="ru-RU" dirty="0" smtClean="0">
                <a:solidFill>
                  <a:srgbClr val="C00000"/>
                </a:solidFill>
              </a:rPr>
              <a:t>подвешивания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 пара в упаковке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Конкурентная цена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Эффект сразу после 1 применения</a:t>
            </a:r>
          </a:p>
          <a:p>
            <a:r>
              <a:rPr lang="ru-RU" dirty="0">
                <a:solidFill>
                  <a:srgbClr val="C00000"/>
                </a:solidFill>
              </a:rPr>
              <a:t>Состав </a:t>
            </a:r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ru-RU" dirty="0">
                <a:solidFill>
                  <a:srgbClr val="C00000"/>
                </a:solidFill>
              </a:rPr>
              <a:t>учетом новых технологий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МАСКА ДЛЯ РУК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3410" y="3229114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NEW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21093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5" imgW="5715000" imgH="701040" progId="">
                  <p:embed/>
                </p:oleObj>
              </mc:Choice>
              <mc:Fallback>
                <p:oleObj name="CorelDRAW" r:id="rId5" imgW="5715000" imgH="701040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16216" y="432723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</a:t>
            </a:r>
            <a:r>
              <a:rPr lang="ru-RU" sz="1200" dirty="0"/>
              <a:t>8809033597622</a:t>
            </a:r>
          </a:p>
        </p:txBody>
      </p:sp>
    </p:spTree>
    <p:extLst>
      <p:ext uri="{BB962C8B-B14F-4D97-AF65-F5344CB8AC3E}">
        <p14:creationId xmlns:p14="http://schemas.microsoft.com/office/powerpoint/2010/main" val="15301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3291830"/>
            <a:ext cx="36590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Гипоаллергенно</a:t>
            </a:r>
            <a:endParaRPr lang="ru-RU" altLang="ru-RU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Не содержит спирта, искусственных красителей и </a:t>
            </a: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парабенов</a:t>
            </a:r>
            <a:endParaRPr lang="en-US" altLang="ru-RU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Двухслойная маска: наружный слой – воздухонепроницаемый материал, внутренний – тканевая снова с активными компонентами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Удобный фиксатор </a:t>
            </a: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771800" y="970167"/>
            <a:ext cx="537807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Замучила сухая и потрескавшаяся кожа стоп?! Увлажняющая маска для ног </a:t>
            </a:r>
            <a:r>
              <a:rPr lang="en-US" altLang="ru-RU" sz="14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Cettua</a:t>
            </a:r>
            <a:r>
              <a:rPr lang="en-US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 </a:t>
            </a: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бережно, но глубоко и интенсивно питает сухую кожу стоп, дарит им ощущение мягкости и легкости.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Масло 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Ши (</a:t>
            </a: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Карите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)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способствует увлажнению и смягчению кожи стоп, сохраняя при этом ее естественный водный баланс.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Экстракт 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Мяты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освежает и придает ногам ощущение легкости.</a:t>
            </a:r>
          </a:p>
        </p:txBody>
      </p:sp>
      <p:pic>
        <p:nvPicPr>
          <p:cNvPr id="7" name="Picture 13" descr="Z:\Brands\Cettua\Photo\png\png\Cettua_Foot_izometri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713173"/>
            <a:ext cx="2736304" cy="259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0308" y="2832487"/>
            <a:ext cx="40281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Удобный </a:t>
            </a:r>
            <a:r>
              <a:rPr lang="ru-RU" dirty="0">
                <a:solidFill>
                  <a:srgbClr val="C00000"/>
                </a:solidFill>
              </a:rPr>
              <a:t>крючок для </a:t>
            </a:r>
            <a:r>
              <a:rPr lang="ru-RU" dirty="0" smtClean="0">
                <a:solidFill>
                  <a:srgbClr val="C00000"/>
                </a:solidFill>
              </a:rPr>
              <a:t>подвешивания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 пара в упаковке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Конкурентная цена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Эффект сразу после 1 применения</a:t>
            </a:r>
          </a:p>
          <a:p>
            <a:r>
              <a:rPr lang="ru-RU" dirty="0">
                <a:solidFill>
                  <a:srgbClr val="C00000"/>
                </a:solidFill>
              </a:rPr>
              <a:t>Состав </a:t>
            </a:r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ru-RU" dirty="0">
                <a:solidFill>
                  <a:srgbClr val="C00000"/>
                </a:solidFill>
              </a:rPr>
              <a:t>учетом новых технологий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МАСКА ДЛЯ НОГ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3410" y="3229114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NEW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21093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44208" y="427930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</a:t>
            </a:r>
            <a:r>
              <a:rPr lang="ru-RU" sz="1200" dirty="0"/>
              <a:t>8809033597639</a:t>
            </a:r>
          </a:p>
        </p:txBody>
      </p:sp>
    </p:spTree>
    <p:extLst>
      <p:ext uri="{BB962C8B-B14F-4D97-AF65-F5344CB8AC3E}">
        <p14:creationId xmlns:p14="http://schemas.microsoft.com/office/powerpoint/2010/main" val="37482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КОСМЕТИКА. МАСКИ ДЛЯ ЛИЦА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3438" r="74904" b="1135"/>
          <a:stretch/>
        </p:blipFill>
        <p:spPr>
          <a:xfrm>
            <a:off x="7200891" y="0"/>
            <a:ext cx="1943109" cy="5133116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07889" y="4819968"/>
            <a:ext cx="5687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Источник: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Euromonitor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, 2016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06" y="915566"/>
            <a:ext cx="1276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4BC3FF"/>
                </a:solidFill>
                <a:latin typeface="Impact" panose="020B0806030902050204" pitchFamily="34" charset="0"/>
              </a:rPr>
              <a:t>120</a:t>
            </a:r>
            <a:endParaRPr lang="ru-RU" sz="6000" dirty="0">
              <a:solidFill>
                <a:srgbClr val="4BC3FF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8744" y="-104084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120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68744" y="-36838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120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8744" y="279688"/>
            <a:ext cx="1095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  <a:ea typeface="BatangChe" panose="02030609000101010101" pitchFamily="49" charset="-127"/>
              </a:rPr>
              <a:t>120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Franklin Gothic Medium" panose="020B0603020102020204" pitchFamily="34" charset="0"/>
              <a:ea typeface="BatangChe" panose="02030609000101010101" pitchFamily="49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3452" y="1844119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FreesiaUPC" panose="020B0604020202020204" pitchFamily="34" charset="-34"/>
              </a:rPr>
              <a:t>77%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  <a:cs typeface="FreesiaUPC" panose="020B06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68744" y="1719848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Mistral" panose="03090702030407020403" pitchFamily="66" charset="0"/>
                <a:ea typeface="Microsoft Yi Baiti" panose="03000500000000000000" pitchFamily="66" charset="0"/>
                <a:cs typeface="FreesiaUPC" panose="020B0604020202020204" pitchFamily="34" charset="-34"/>
              </a:rPr>
              <a:t>120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Mistral" panose="03090702030407020403" pitchFamily="66" charset="0"/>
              <a:ea typeface="Microsoft Yi Baiti" panose="03000500000000000000" pitchFamily="66" charset="0"/>
              <a:cs typeface="FreesiaUPC" panose="020B06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68744" y="2367920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  <a:ea typeface="Microsoft JhengHei" panose="020B0604030504040204" pitchFamily="34" charset="-120"/>
                <a:cs typeface="FreesiaUPC" panose="020B0604020202020204" pitchFamily="34" charset="-34"/>
              </a:rPr>
              <a:t>120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Segoe Script" panose="020B0504020000000003" pitchFamily="34" charset="0"/>
              <a:ea typeface="Microsoft JhengHei" panose="020B0604030504040204" pitchFamily="34" charset="-120"/>
              <a:cs typeface="FreesiaUPC" panose="020B0604020202020204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66129"/>
            <a:ext cx="3529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млрд руб. емкость рынка уход за кожей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070" y="1956777"/>
            <a:ext cx="410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принадлежит </a:t>
            </a:r>
            <a:r>
              <a:rPr lang="ru-RU" altLang="ru-RU" sz="24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категории уход за лицом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164548" y="-190209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120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3" y="3035156"/>
            <a:ext cx="5040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млрд руб. </a:t>
            </a:r>
            <a:r>
              <a:rPr lang="ru-RU" altLang="ru-RU" sz="2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сегмент дополнительных косметических средств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262267" y="922137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FreesiaUPC" panose="020B0604020202020204" pitchFamily="34" charset="-34"/>
              </a:rPr>
              <a:t>77%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  <a:cs typeface="FreesiaUPC" panose="020B06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274" y="2924239"/>
            <a:ext cx="63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  <a:ea typeface="BatangChe" panose="02030609000101010101" pitchFamily="49" charset="-127"/>
              </a:rPr>
              <a:t>5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Franklin Gothic Medium" panose="020B0603020102020204" pitchFamily="34" charset="0"/>
              <a:ea typeface="BatangChe" panose="02030609000101010101" pitchFamily="49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3722" y="3573472"/>
            <a:ext cx="750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4BC3FF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FreesiaUPC" panose="020B0604020202020204" pitchFamily="34" charset="-34"/>
              </a:rPr>
              <a:t>2</a:t>
            </a:r>
            <a:endParaRPr lang="ru-RU" sz="8800" b="1" dirty="0">
              <a:solidFill>
                <a:srgbClr val="4BC3FF"/>
              </a:solidFill>
              <a:latin typeface="GungsuhChe" panose="02030609000101010101" pitchFamily="49" charset="-127"/>
              <a:ea typeface="GungsuhChe" panose="02030609000101010101" pitchFamily="49" charset="-127"/>
              <a:cs typeface="FreesiaUPC" panose="020B0604020202020204" pitchFamily="34" charset="-34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45780" y="3988971"/>
            <a:ext cx="356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млрд руб. </a:t>
            </a:r>
            <a:r>
              <a:rPr lang="ru-RU" altLang="ru-RU" sz="2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сегмент тканевой косметики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87031" y="4803998"/>
            <a:ext cx="25971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47664" y="1756532"/>
            <a:ext cx="25971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53452" y="2073791"/>
            <a:ext cx="0" cy="6480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87624" y="3126618"/>
            <a:ext cx="0" cy="6480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489"/>
          <a:stretch/>
        </p:blipFill>
        <p:spPr bwMode="auto">
          <a:xfrm>
            <a:off x="83937" y="1345624"/>
            <a:ext cx="182225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57730" y="8842543"/>
            <a:ext cx="45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Октябрь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2016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НОВИНКИ</a:t>
            </a:r>
            <a:endParaRPr lang="ru-RU" altLang="ru-RU" sz="3200" b="1" dirty="0">
              <a:solidFill>
                <a:srgbClr val="C00000"/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27" y="699542"/>
            <a:ext cx="7082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Новая линейка </a:t>
            </a:r>
            <a:r>
              <a:rPr lang="ru-RU" altLang="ru-RU" sz="28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монодозных</a:t>
            </a:r>
            <a:r>
              <a:rPr lang="ru-RU" altLang="ru-RU" sz="28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 масок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91"/>
          <a:stretch/>
        </p:blipFill>
        <p:spPr bwMode="auto">
          <a:xfrm>
            <a:off x="2010937" y="1345624"/>
            <a:ext cx="559530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46626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9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1050"/>
            <a:ext cx="2165305" cy="315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925438"/>
            <a:ext cx="5616624" cy="3518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Состав: экстракты алоэ, сахарного клена, очищенной секреции улитки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Действие: Для сухой кожи лица. Увлажняющий и освежающий эффект.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сока алоэ, сахарного клена и очищенная секреция улитки обеспечивают интенсивное увлажнение сухой кожи и помогают ей удерживать природную влагу. Тканевая основа из целлюлозы представляет собой тонкое и мягкое полотно, которое идеально прилегает к коже.</a:t>
            </a:r>
          </a:p>
          <a:p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771550"/>
            <a:ext cx="2597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Candara" pitchFamily="34" charset="0"/>
              </a:rPr>
              <a:t>«Увлажняющая»</a:t>
            </a:r>
            <a:endParaRPr lang="ru-RU" altLang="ru-RU" sz="24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88299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2080" y="48535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</a:t>
            </a:r>
            <a:r>
              <a:rPr lang="ru-RU" sz="1200" dirty="0"/>
              <a:t>8809496770204</a:t>
            </a:r>
          </a:p>
        </p:txBody>
      </p:sp>
    </p:spTree>
    <p:extLst>
      <p:ext uri="{BB962C8B-B14F-4D97-AF65-F5344CB8AC3E}">
        <p14:creationId xmlns:p14="http://schemas.microsoft.com/office/powerpoint/2010/main" val="295464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5" y="1389799"/>
            <a:ext cx="1872208" cy="27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771550"/>
            <a:ext cx="6552728" cy="39604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комплекс из 5 ягод (голубика, ежевика, земляника, малина,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асаи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Действие: Подходит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даже для чувствительной кожи лица. Восстанавливает и успокаивает чувствительную кожу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состав маски входит комплекс из 5 ягодных экстрактов, а также кленовый сироп, которые помогут смягчить, восстановить и защитить кожу. Кленовый сироп обладает антиоксидантным эффектом, успокаивает чувствительную кожу и снимает покраснение воспаленной кожи. Тканевая основа из целлюлозы представляет собой тонкое и мягкое полотно, которое идеально прилегает к коже.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915" y="771550"/>
            <a:ext cx="1928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Candara" pitchFamily="34" charset="0"/>
              </a:rPr>
              <a:t>«Ягодная»</a:t>
            </a:r>
            <a:endParaRPr lang="ru-RU" altLang="ru-RU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88299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48535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</a:t>
            </a:r>
            <a:r>
              <a:rPr lang="ru-RU" sz="1200" dirty="0"/>
              <a:t>8809496770167 </a:t>
            </a:r>
          </a:p>
        </p:txBody>
      </p:sp>
    </p:spTree>
    <p:extLst>
      <p:ext uri="{BB962C8B-B14F-4D97-AF65-F5344CB8AC3E}">
        <p14:creationId xmlns:p14="http://schemas.microsoft.com/office/powerpoint/2010/main" val="3474002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1872208" cy="273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967675"/>
            <a:ext cx="5832648" cy="34762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Состав: чайный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фитокомплекс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 трав и экстракт папайи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Действие: Устраняет жирный блеск и очищает кожу и сужает поры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Сочетание чайного комплекса и экстрактов плодов папайи (дынного дерева) помогает сузить расширенные поры. Тканевая основа из целлюлозы представляет собой тонкое и мягкое полотно, которое идеально прилегает к коже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67675"/>
            <a:ext cx="3203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2D050"/>
                </a:solidFill>
                <a:latin typeface="Candara" pitchFamily="34" charset="0"/>
              </a:rPr>
              <a:t>«Сужающая поры»</a:t>
            </a:r>
            <a:endParaRPr lang="ru-RU" altLang="ru-RU" sz="2400" b="1" dirty="0">
              <a:solidFill>
                <a:srgbClr val="92D050"/>
              </a:solidFill>
              <a:latin typeface="Candara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88299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48535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</a:t>
            </a:r>
            <a:r>
              <a:rPr lang="ru-RU" sz="1200" dirty="0"/>
              <a:t>8809496770198</a:t>
            </a:r>
          </a:p>
        </p:txBody>
      </p:sp>
    </p:spTree>
    <p:extLst>
      <p:ext uri="{BB962C8B-B14F-4D97-AF65-F5344CB8AC3E}">
        <p14:creationId xmlns:p14="http://schemas.microsoft.com/office/powerpoint/2010/main" val="296885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0498"/>
            <a:ext cx="2088232" cy="30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13930" y="1275606"/>
            <a:ext cx="6050558" cy="32736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масло из листьев чайного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дерева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экстракт кипрея узколистного (иван-чая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Действие: Для проблемной кожи. Устраняет загрязнение пор и успокаивает кожу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Масло из листьев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чайного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дерева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экстракт иван-чая помогают контролировать избыток кожного жира и устранить загрязнение пор. Тканевая основа из целлюлозы представляет собой тонкое и мягкое полотно, которое идеально прилегает к коже.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52536" y="84355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andara" pitchFamily="34" charset="0"/>
              </a:rPr>
              <a:t>«Для проблемной кожи»</a:t>
            </a:r>
            <a:endParaRPr lang="ru-RU" altLang="ru-RU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88299"/>
              </p:ext>
            </p:extLst>
          </p:nvPr>
        </p:nvGraphicFramePr>
        <p:xfrm>
          <a:off x="7044224" y="4869755"/>
          <a:ext cx="1976087" cy="24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4" y="4869755"/>
                        <a:ext cx="1976087" cy="24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48535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ш/к </a:t>
            </a:r>
            <a:r>
              <a:rPr lang="ru-RU" sz="1200" dirty="0"/>
              <a:t>8809496770181</a:t>
            </a:r>
          </a:p>
        </p:txBody>
      </p:sp>
    </p:spTree>
    <p:extLst>
      <p:ext uri="{BB962C8B-B14F-4D97-AF65-F5344CB8AC3E}">
        <p14:creationId xmlns:p14="http://schemas.microsoft.com/office/powerpoint/2010/main" val="558516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78782" y="5046311"/>
            <a:ext cx="6117554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475656" y="3758899"/>
            <a:ext cx="6117554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403648" y="2678779"/>
            <a:ext cx="6117554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1" y="681541"/>
            <a:ext cx="82137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B1DA"/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Основные принципы: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Группировка по цвету/действию (</a:t>
            </a:r>
            <a:r>
              <a:rPr lang="ru-RU" sz="1400" b="1" dirty="0">
                <a:solidFill>
                  <a:srgbClr val="00B1DA"/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создаем яркое цветовое пятно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Продукты размещаются </a:t>
            </a:r>
            <a:r>
              <a:rPr lang="ru-RU" sz="1400" b="1" dirty="0">
                <a:solidFill>
                  <a:srgbClr val="00B1DA"/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в своих категориях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(очищение кожи, уход за лицом, уход за руками/ногами, антицеллюлитные средства, моно-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дозные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 маски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Arial" charset="0"/>
              </a:rPr>
              <a:t>)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Arial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51520" y="1904514"/>
            <a:ext cx="1070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B0F0"/>
                </a:solidFill>
                <a:latin typeface="Candara" pitchFamily="34" charset="0"/>
              </a:rPr>
              <a:t>Очищение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B0F0"/>
                </a:solidFill>
                <a:latin typeface="Candara" pitchFamily="34" charset="0"/>
              </a:rPr>
              <a:t>кожи </a:t>
            </a:r>
          </a:p>
        </p:txBody>
      </p:sp>
      <p:sp>
        <p:nvSpPr>
          <p:cNvPr id="12" name="TextBox 60"/>
          <p:cNvSpPr txBox="1">
            <a:spLocks noChangeArrowheads="1"/>
          </p:cNvSpPr>
          <p:nvPr/>
        </p:nvSpPr>
        <p:spPr bwMode="auto">
          <a:xfrm>
            <a:off x="-10776" y="2931790"/>
            <a:ext cx="155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charset="0"/>
              </a:rPr>
              <a:t>Уход за кожей 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charset="0"/>
              </a:rPr>
              <a:t>лица и контуром 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charset="0"/>
              </a:rPr>
              <a:t>глаз</a:t>
            </a:r>
          </a:p>
        </p:txBody>
      </p:sp>
      <p:sp>
        <p:nvSpPr>
          <p:cNvPr id="13" name="TextBox 61"/>
          <p:cNvSpPr txBox="1">
            <a:spLocks noChangeArrowheads="1"/>
          </p:cNvSpPr>
          <p:nvPr/>
        </p:nvSpPr>
        <p:spPr bwMode="auto">
          <a:xfrm>
            <a:off x="309513" y="4136107"/>
            <a:ext cx="95011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Уход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за телом</a:t>
            </a:r>
          </a:p>
        </p:txBody>
      </p:sp>
      <p:sp>
        <p:nvSpPr>
          <p:cNvPr id="37" name="TextBox 61"/>
          <p:cNvSpPr txBox="1">
            <a:spLocks noChangeArrowheads="1"/>
          </p:cNvSpPr>
          <p:nvPr/>
        </p:nvSpPr>
        <p:spPr bwMode="auto">
          <a:xfrm>
            <a:off x="7684298" y="2697763"/>
            <a:ext cx="1459702" cy="9541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06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cs typeface="Arial" charset="0"/>
              </a:rPr>
              <a:t>Специальный уход за проблемной кожей</a:t>
            </a:r>
          </a:p>
        </p:txBody>
      </p:sp>
      <p:sp>
        <p:nvSpPr>
          <p:cNvPr id="38" name="Прямоугольник 14"/>
          <p:cNvSpPr>
            <a:spLocks noChangeArrowheads="1"/>
          </p:cNvSpPr>
          <p:nvPr/>
        </p:nvSpPr>
        <p:spPr bwMode="auto">
          <a:xfrm>
            <a:off x="8505825" y="4763691"/>
            <a:ext cx="261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Прямоугольник 41"/>
          <p:cNvSpPr>
            <a:spLocks noChangeArrowheads="1"/>
          </p:cNvSpPr>
          <p:nvPr/>
        </p:nvSpPr>
        <p:spPr bwMode="auto">
          <a:xfrm>
            <a:off x="1206822" y="160735"/>
            <a:ext cx="3676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ndara" pitchFamily="34" charset="0"/>
              </a:rPr>
              <a:t>Планограмма и правила выкладки</a:t>
            </a:r>
            <a:endParaRPr lang="en-US" altLang="ru-RU" sz="1800" b="1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5" name="Picture 4" descr="Z:\Brands\Cettua\Photo\png\png\2. Cettua CS_Pure White combo_RK_Retail_160215 копи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475" y="1629560"/>
            <a:ext cx="620649" cy="109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Z:\Brands\Cettua\Photo\png\png\9. Cettua CS_Charcoal nose strip_RK_Retail_160215 копи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619111"/>
            <a:ext cx="632479" cy="111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Z:\Brands\Cettua\Photo\png\png\Cettua CS_Pure White Nose Strip_RK_Retail_16030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592306"/>
            <a:ext cx="654194" cy="115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Z:\Brands\Cettua\Photo\png\png\7. Cettua CS_Pore control mask_RK_Retail_160215 копия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86662"/>
            <a:ext cx="953664" cy="136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Z:\Brands\Cettua\Photo\png\png\11. Cettua CS_Oil Tissue_160215 копия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922939"/>
            <a:ext cx="1119906" cy="7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Z:\Brands\Cettua\Photo\png\png\11. Cettua CS_Oil Tissue_160215 копия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8970"/>
            <a:ext cx="1119906" cy="7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Z:\Brands\Cettua\Photo\png\png\CettuaC_S_AC clear mask_out копия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76968"/>
            <a:ext cx="851242" cy="121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Z:\Brands\Cettua\Photo\png\png\3.Cettua CS_Spot clear patch_RK_Retail_160215 копия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499" y="2775949"/>
            <a:ext cx="588821" cy="104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Z:\Brands\Cettua\Photo\png\png\6. Cettua CS_Anti aging mask_RK_Retail_160215 копия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683" y="2742490"/>
            <a:ext cx="805343" cy="114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Z:\Brands\Cettua\Photo\png\png\8. Cettua CS_Half moon_firming eye patch_RK_Retail_160215 копия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42490"/>
            <a:ext cx="739847" cy="110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Z:\Brands\Cettua\Photo\png\png\4. Cettua CS_Brightening mask_RK_Retail_160215 копия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24594"/>
            <a:ext cx="780074" cy="111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Z:\Brands\Cettua\Photo\png\png\11. CettuaC&amp;S_Halfmoon_Brightening eye patch_RK_retail копия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50787"/>
            <a:ext cx="701909" cy="105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Z:\Brands\Cettua\Photo\png\png\5. Cettua CS_Hydrating mask_RK_Retail_160215 копия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13600"/>
            <a:ext cx="772379" cy="110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Z:\Brands\Cettua\Photo\png\png\Cettua_HandMask_izometria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733" y="3892131"/>
            <a:ext cx="994086" cy="116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Z:\Brands\Cettua\Photo\png\png\Cettua_HandMask_izometria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838162"/>
            <a:ext cx="1028894" cy="12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 descr="Z:\Brands\Cettua\Photo\png\png\Cettua_Foot_izometria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771" y="3849642"/>
            <a:ext cx="1045189" cy="122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" descr="Z:\Brands\Cettua\Photo\png\png\Cettua_Foot_izometria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825328"/>
            <a:ext cx="1043399" cy="122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" descr="Z:\Brands\Cettua\Photo\png\png\Cettua_Body_patch_izometria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43970"/>
            <a:ext cx="1025639" cy="120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Z:\Brands\Cettua\Photo\png\png\Cettua_Body_patch_izometria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815395"/>
            <a:ext cx="1048283" cy="123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23528" y="114767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ИДЕАЛЬНАЯ ПОЛКА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ЧАЯ ПАПКА\!!!!!!!ЕВРОПА + BIOOIL, PIGEON!!!!!!\CETTUA\новый дизайн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34" y="0"/>
            <a:ext cx="68353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31690"/>
            <a:ext cx="4624230" cy="12421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</a:rPr>
              <a:t>Спасибо за внимание!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781151"/>
              </p:ext>
            </p:extLst>
          </p:nvPr>
        </p:nvGraphicFramePr>
        <p:xfrm>
          <a:off x="25881" y="17555"/>
          <a:ext cx="2335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" r:id="rId4" imgW="5715000" imgH="701040" progId="">
                  <p:embed/>
                </p:oleObj>
              </mc:Choice>
              <mc:Fallback>
                <p:oleObj name="CorelDRAW" r:id="rId4" imgW="5715000" imgH="701040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1" y="17555"/>
                        <a:ext cx="2335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0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hollyshop.ru/upload/resize_cache/iblock/d63/175_125_2/d638da2853b0d8d2eb50772467eb24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118" y="2193041"/>
            <a:ext cx="1666875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hollyshop.ru/upload/resize_cache/iblock/9e0/175_125_2/9e05aa609eac6d298c2f0ca6a2f917d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118" y="3050291"/>
            <a:ext cx="1666875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hollyshop.ru/upload/resize_cache/iblock/699/175_125_2/699bb76111206c317feb4f0c36bbb149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118" y="3907541"/>
            <a:ext cx="1666875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hollyshop.ru/upload/resize_cache/iblock/15f/175_125_2/15f2a4673eb45e244e9cb73a80b77fb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118" y="4764791"/>
            <a:ext cx="1666875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РАБОЧАЯ ПАПКА\!!!!!!!ЕВРОПА + BIOOIL, PIGEON!!!!!!\CETTUA\4-different-kinds-of-masks-01.png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2" t="66772" r="32064" b="4688"/>
          <a:stretch/>
        </p:blipFill>
        <p:spPr bwMode="auto">
          <a:xfrm>
            <a:off x="5887350" y="1707654"/>
            <a:ext cx="1005970" cy="6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3438" r="74904" b="1135"/>
          <a:stretch/>
        </p:blipFill>
        <p:spPr>
          <a:xfrm>
            <a:off x="7200891" y="0"/>
            <a:ext cx="1943109" cy="5133116"/>
          </a:xfrm>
          <a:prstGeom prst="rect">
            <a:avLst/>
          </a:prstGeom>
        </p:spPr>
      </p:pic>
      <p:pic>
        <p:nvPicPr>
          <p:cNvPr id="19" name="Picture 8" descr="E:\РАБОЧАЯ ПАПКА\!!!!!!!ЕВРОПА + BIOOIL, PIGEON!!!!!!\CETTUA\4-different-kinds-of-masks-01.png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25064" r="79435" b="43991"/>
          <a:stretch/>
        </p:blipFill>
        <p:spPr bwMode="auto">
          <a:xfrm>
            <a:off x="260698" y="915566"/>
            <a:ext cx="958191" cy="6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E:\РАБОЧАЯ ПАПКА\!!!!!!!ЕВРОПА + BIOOIL, PIGEON!!!!!!\CETTUA\4-different-kinds-of-masks-01.png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24994" r="32122" b="44195"/>
          <a:stretch/>
        </p:blipFill>
        <p:spPr bwMode="auto">
          <a:xfrm>
            <a:off x="3491880" y="921303"/>
            <a:ext cx="800856" cy="6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РАБОЧАЯ ПАПКА\!!!!!!!ЕВРОПА + BIOOIL, PIGEON!!!!!!\CETTUA\4-different-kinds-of-masks-01.png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66492" r="80024" b="3352"/>
          <a:stretch/>
        </p:blipFill>
        <p:spPr bwMode="auto">
          <a:xfrm>
            <a:off x="2178908" y="1707654"/>
            <a:ext cx="951342" cy="6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259632" y="983257"/>
            <a:ext cx="3529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эмульсия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983257"/>
            <a:ext cx="3529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сыворотка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1663262"/>
            <a:ext cx="1486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грязь, глина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37967" y="1665048"/>
            <a:ext cx="1486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тканевая маска</a:t>
            </a:r>
            <a:endParaRPr lang="ru-RU" sz="1600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61392" y="2895146"/>
            <a:ext cx="1241924" cy="43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БЫСТРО</a:t>
            </a:r>
            <a:endParaRPr lang="ru-RU" sz="2000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915816" y="2895146"/>
            <a:ext cx="1203016" cy="34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ДЕШЕВО</a:t>
            </a:r>
            <a:endParaRPr lang="ru-RU" sz="2000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860032" y="2895146"/>
            <a:ext cx="1241924" cy="477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УДОБНО</a:t>
            </a:r>
            <a:endParaRPr lang="ru-RU" sz="2000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1458801" y="4083918"/>
            <a:ext cx="2199024" cy="497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РАЗНООБРАЗНО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6156176" y="4083918"/>
            <a:ext cx="1190912" cy="486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ЭФФЕКТ</a:t>
            </a:r>
            <a:endParaRPr lang="ru-RU" sz="2000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51520" y="2715766"/>
            <a:ext cx="69847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9776" y="318317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16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20 минут и твоя кожа снова в порядке!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915816" y="2952456"/>
            <a:ext cx="0" cy="806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682" y="2952456"/>
            <a:ext cx="0" cy="806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860032" y="2952456"/>
            <a:ext cx="0" cy="806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860032" y="318317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6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Легко взять с собой даже в отпуск. Гигиенично. Не надо смывать</a:t>
            </a:r>
            <a:endParaRPr lang="ru-RU" altLang="ru-RU" sz="1600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976165" y="4443958"/>
            <a:ext cx="19720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892308" y="4443958"/>
            <a:ext cx="3001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6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Моментальный визуальный</a:t>
            </a:r>
            <a:endParaRPr lang="ru-RU" altLang="ru-RU" sz="1600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259632" y="4426205"/>
            <a:ext cx="19802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8820" y="4435247"/>
            <a:ext cx="3001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6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Коллаген, Витамины, Кислоты, Ягоды, Фрукты </a:t>
            </a:r>
            <a:endParaRPr lang="ru-RU" altLang="ru-RU" sz="1600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ПОЧЕМУ ТКАНЕВАЯ?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3438" r="74904" b="1135"/>
          <a:stretch/>
        </p:blipFill>
        <p:spPr>
          <a:xfrm>
            <a:off x="7200891" y="0"/>
            <a:ext cx="1943109" cy="5133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ПРОИЗВОДИТЕЛИ И ТРЕНДЫ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7386"/>
            <a:ext cx="6989882" cy="8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292" y="2723961"/>
            <a:ext cx="795389" cy="21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7664" y="979443"/>
            <a:ext cx="36724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- основные страны производители</a:t>
            </a:r>
          </a:p>
          <a:p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Бренды: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Skinlate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Cettua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, Levitation,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Vilenta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, Pure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Derm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Shary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,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Фараоновы Ванны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885492"/>
            <a:ext cx="1584176" cy="6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ЯПОНИЯ, КОРЕЯ, КИТАЙ</a:t>
            </a:r>
          </a:p>
          <a:p>
            <a:endParaRPr lang="ru-RU" sz="2000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endParaRPr lang="ru-RU" sz="2000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endParaRPr lang="ru-RU" sz="2000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88219" y="973838"/>
            <a:ext cx="0" cy="806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06399" y="4024684"/>
            <a:ext cx="3429441" cy="923330"/>
          </a:xfrm>
          <a:prstGeom prst="rect">
            <a:avLst/>
          </a:prstGeom>
          <a:ln>
            <a:solidFill>
              <a:srgbClr val="4BC3FF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хорошо реагируют на акции (1+1, 2+1), рост продаж в штуках может быть в 2-3 раза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36097" y="968990"/>
            <a:ext cx="1764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Candara" panose="020E0502030303020204" pitchFamily="34" charset="0"/>
              </a:rPr>
              <a:t>КОРЕЯ</a:t>
            </a:r>
            <a:r>
              <a:rPr lang="ru-RU" sz="1400" dirty="0">
                <a:solidFill>
                  <a:srgbClr val="C00000"/>
                </a:solidFill>
                <a:latin typeface="Candara" panose="020E0502030303020204" pitchFamily="34" charset="0"/>
              </a:rPr>
              <a:t> – устойчиво набирает популярность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64088" y="968223"/>
            <a:ext cx="0" cy="806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71800" y="3075806"/>
            <a:ext cx="4429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Растет </a:t>
            </a:r>
            <a:r>
              <a:rPr lang="ru-RU" sz="1600" dirty="0" err="1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субкатегория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, предпочтителен комплексный подход (3-в-1м)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. Важно! отсутствие раздражений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3438" r="74904" b="1135"/>
          <a:stretch/>
        </p:blipFill>
        <p:spPr>
          <a:xfrm>
            <a:off x="7200891" y="0"/>
            <a:ext cx="1943109" cy="513311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ПРОДУКТОВЫЕ ТРЕНДЫ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03608" y="882708"/>
            <a:ext cx="3135128" cy="6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ИННОВАЦИИ</a:t>
            </a:r>
          </a:p>
          <a:p>
            <a:endParaRPr lang="ru-RU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endParaRPr lang="ru-RU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endParaRPr lang="ru-RU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51570" y="3179211"/>
            <a:ext cx="2752676" cy="68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АНТИ-АКНЕ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5797780" y="2099091"/>
            <a:ext cx="1654540" cy="6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ЭКО</a:t>
            </a:r>
            <a:endParaRPr lang="ru-RU" sz="4400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846460"/>
            <a:ext cx="4213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предпочтительные компоненты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гиалоурановая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кислота, коллаген и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минералы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,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«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модные»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компоненты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-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пептиды,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пребиотики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11710"/>
            <a:ext cx="55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Увеличивается внимание к эко-продуктам (отсутствие силиконов, </a:t>
            </a:r>
            <a:r>
              <a:rPr lang="ru-RU" sz="1600" dirty="0" err="1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парабенов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 и других вредных веществ)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076056" y="7828334"/>
            <a:ext cx="2752676" cy="68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36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r"/>
            <a:endParaRPr lang="ru-RU" sz="36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r"/>
            <a:endParaRPr lang="ru-RU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rot="1500957">
            <a:off x="321192" y="1347312"/>
            <a:ext cx="3826738" cy="21734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Средства по уходу за кожей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в целом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518852" y="3476543"/>
          <a:ext cx="2942658" cy="123878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42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Личный, предшествующий опыт</a:t>
                      </a:r>
                      <a:endParaRPr lang="ru-RU" sz="11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8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Гипоаллергенность</a:t>
                      </a:r>
                      <a:endParaRPr lang="ru-RU" sz="11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Обогащенность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витаминами, травами</a:t>
                      </a:r>
                      <a:endParaRPr lang="ru-RU" sz="11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Страна- производитель</a:t>
                      </a:r>
                      <a:endParaRPr lang="ru-RU" sz="11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Престижность марки</a:t>
                      </a:r>
                      <a:endParaRPr lang="ru-RU" sz="11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Запах</a:t>
                      </a:r>
                      <a:endParaRPr lang="ru-RU" sz="11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3438" r="74904" b="1135"/>
          <a:stretch/>
        </p:blipFill>
        <p:spPr>
          <a:xfrm>
            <a:off x="7200891" y="0"/>
            <a:ext cx="1943109" cy="51331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ПОТРЕБИТЕЛИ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555526"/>
            <a:ext cx="382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Масками для лица пользуются:</a:t>
            </a:r>
          </a:p>
        </p:txBody>
      </p:sp>
      <p:sp>
        <p:nvSpPr>
          <p:cNvPr id="26" name="Freeform 19"/>
          <p:cNvSpPr>
            <a:spLocks noChangeAspect="1" noEditPoints="1"/>
          </p:cNvSpPr>
          <p:nvPr/>
        </p:nvSpPr>
        <p:spPr bwMode="auto">
          <a:xfrm>
            <a:off x="3709122" y="915566"/>
            <a:ext cx="886462" cy="803037"/>
          </a:xfrm>
          <a:custGeom>
            <a:avLst/>
            <a:gdLst/>
            <a:ahLst/>
            <a:cxnLst>
              <a:cxn ang="0">
                <a:pos x="125" y="115"/>
              </a:cxn>
              <a:cxn ang="0">
                <a:pos x="253" y="58"/>
              </a:cxn>
              <a:cxn ang="0">
                <a:pos x="155" y="13"/>
              </a:cxn>
              <a:cxn ang="0">
                <a:pos x="57" y="185"/>
              </a:cxn>
              <a:cxn ang="0">
                <a:pos x="59" y="204"/>
              </a:cxn>
              <a:cxn ang="0">
                <a:pos x="49" y="202"/>
              </a:cxn>
              <a:cxn ang="0">
                <a:pos x="155" y="0"/>
              </a:cxn>
              <a:cxn ang="0">
                <a:pos x="263" y="51"/>
              </a:cxn>
              <a:cxn ang="0">
                <a:pos x="278" y="153"/>
              </a:cxn>
              <a:cxn ang="0">
                <a:pos x="265" y="211"/>
              </a:cxn>
              <a:cxn ang="0">
                <a:pos x="166" y="339"/>
              </a:cxn>
              <a:cxn ang="0">
                <a:pos x="266" y="151"/>
              </a:cxn>
              <a:cxn ang="0">
                <a:pos x="223" y="144"/>
              </a:cxn>
              <a:cxn ang="0">
                <a:pos x="265" y="98"/>
              </a:cxn>
              <a:cxn ang="0">
                <a:pos x="181" y="283"/>
              </a:cxn>
              <a:cxn ang="0">
                <a:pos x="185" y="279"/>
              </a:cxn>
              <a:cxn ang="0">
                <a:pos x="154" y="273"/>
              </a:cxn>
              <a:cxn ang="0">
                <a:pos x="133" y="279"/>
              </a:cxn>
              <a:cxn ang="0">
                <a:pos x="202" y="165"/>
              </a:cxn>
              <a:cxn ang="0">
                <a:pos x="181" y="196"/>
              </a:cxn>
              <a:cxn ang="0">
                <a:pos x="192" y="183"/>
              </a:cxn>
              <a:cxn ang="0">
                <a:pos x="217" y="178"/>
              </a:cxn>
              <a:cxn ang="0">
                <a:pos x="230" y="179"/>
              </a:cxn>
              <a:cxn ang="0">
                <a:pos x="202" y="211"/>
              </a:cxn>
              <a:cxn ang="0">
                <a:pos x="202" y="165"/>
              </a:cxn>
              <a:cxn ang="0">
                <a:pos x="126" y="195"/>
              </a:cxn>
              <a:cxn ang="0">
                <a:pos x="96" y="182"/>
              </a:cxn>
              <a:cxn ang="0">
                <a:pos x="197" y="194"/>
              </a:cxn>
              <a:cxn ang="0">
                <a:pos x="228" y="182"/>
              </a:cxn>
              <a:cxn ang="0">
                <a:pos x="197" y="194"/>
              </a:cxn>
              <a:cxn ang="0">
                <a:pos x="152" y="188"/>
              </a:cxn>
              <a:cxn ang="0">
                <a:pos x="90" y="188"/>
              </a:cxn>
              <a:cxn ang="0">
                <a:pos x="107" y="177"/>
              </a:cxn>
              <a:cxn ang="0">
                <a:pos x="116" y="193"/>
              </a:cxn>
              <a:cxn ang="0">
                <a:pos x="131" y="182"/>
              </a:cxn>
              <a:cxn ang="0">
                <a:pos x="94" y="177"/>
              </a:cxn>
              <a:cxn ang="0">
                <a:pos x="129" y="277"/>
              </a:cxn>
              <a:cxn ang="0">
                <a:pos x="157" y="304"/>
              </a:cxn>
              <a:cxn ang="0">
                <a:pos x="176" y="301"/>
              </a:cxn>
              <a:cxn ang="0">
                <a:pos x="197" y="278"/>
              </a:cxn>
              <a:cxn ang="0">
                <a:pos x="178" y="260"/>
              </a:cxn>
              <a:cxn ang="0">
                <a:pos x="160" y="263"/>
              </a:cxn>
              <a:cxn ang="0">
                <a:pos x="133" y="275"/>
              </a:cxn>
            </a:cxnLst>
            <a:rect l="0" t="0" r="r" b="b"/>
            <a:pathLst>
              <a:path w="280" h="339">
                <a:moveTo>
                  <a:pt x="57" y="185"/>
                </a:moveTo>
                <a:cubicBezTo>
                  <a:pt x="75" y="157"/>
                  <a:pt x="95" y="133"/>
                  <a:pt x="125" y="115"/>
                </a:cubicBezTo>
                <a:cubicBezTo>
                  <a:pt x="157" y="96"/>
                  <a:pt x="200" y="84"/>
                  <a:pt x="264" y="85"/>
                </a:cubicBezTo>
                <a:cubicBezTo>
                  <a:pt x="263" y="76"/>
                  <a:pt x="259" y="67"/>
                  <a:pt x="253" y="58"/>
                </a:cubicBezTo>
                <a:cubicBezTo>
                  <a:pt x="244" y="45"/>
                  <a:pt x="230" y="34"/>
                  <a:pt x="213" y="26"/>
                </a:cubicBezTo>
                <a:cubicBezTo>
                  <a:pt x="195" y="18"/>
                  <a:pt x="175" y="13"/>
                  <a:pt x="155" y="13"/>
                </a:cubicBezTo>
                <a:cubicBezTo>
                  <a:pt x="131" y="12"/>
                  <a:pt x="106" y="18"/>
                  <a:pt x="85" y="33"/>
                </a:cubicBezTo>
                <a:cubicBezTo>
                  <a:pt x="29" y="73"/>
                  <a:pt x="47" y="155"/>
                  <a:pt x="57" y="185"/>
                </a:cubicBezTo>
                <a:close/>
                <a:moveTo>
                  <a:pt x="166" y="339"/>
                </a:moveTo>
                <a:cubicBezTo>
                  <a:pt x="111" y="322"/>
                  <a:pt x="70" y="266"/>
                  <a:pt x="59" y="204"/>
                </a:cubicBezTo>
                <a:cubicBezTo>
                  <a:pt x="58" y="205"/>
                  <a:pt x="58" y="205"/>
                  <a:pt x="57" y="205"/>
                </a:cubicBezTo>
                <a:cubicBezTo>
                  <a:pt x="54" y="206"/>
                  <a:pt x="50" y="205"/>
                  <a:pt x="49" y="202"/>
                </a:cubicBezTo>
                <a:cubicBezTo>
                  <a:pt x="49" y="201"/>
                  <a:pt x="0" y="78"/>
                  <a:pt x="78" y="23"/>
                </a:cubicBezTo>
                <a:cubicBezTo>
                  <a:pt x="101" y="6"/>
                  <a:pt x="128" y="0"/>
                  <a:pt x="155" y="0"/>
                </a:cubicBezTo>
                <a:cubicBezTo>
                  <a:pt x="177" y="1"/>
                  <a:pt x="199" y="6"/>
                  <a:pt x="218" y="15"/>
                </a:cubicBezTo>
                <a:cubicBezTo>
                  <a:pt x="237" y="24"/>
                  <a:pt x="253" y="36"/>
                  <a:pt x="263" y="51"/>
                </a:cubicBezTo>
                <a:cubicBezTo>
                  <a:pt x="272" y="63"/>
                  <a:pt x="277" y="77"/>
                  <a:pt x="277" y="91"/>
                </a:cubicBezTo>
                <a:cubicBezTo>
                  <a:pt x="280" y="113"/>
                  <a:pt x="280" y="134"/>
                  <a:pt x="278" y="153"/>
                </a:cubicBezTo>
                <a:cubicBezTo>
                  <a:pt x="276" y="172"/>
                  <a:pt x="272" y="189"/>
                  <a:pt x="267" y="207"/>
                </a:cubicBezTo>
                <a:cubicBezTo>
                  <a:pt x="267" y="208"/>
                  <a:pt x="266" y="210"/>
                  <a:pt x="265" y="211"/>
                </a:cubicBezTo>
                <a:cubicBezTo>
                  <a:pt x="262" y="212"/>
                  <a:pt x="258" y="211"/>
                  <a:pt x="257" y="209"/>
                </a:cubicBezTo>
                <a:cubicBezTo>
                  <a:pt x="245" y="263"/>
                  <a:pt x="208" y="321"/>
                  <a:pt x="166" y="339"/>
                </a:cubicBezTo>
                <a:close/>
                <a:moveTo>
                  <a:pt x="265" y="98"/>
                </a:moveTo>
                <a:cubicBezTo>
                  <a:pt x="268" y="117"/>
                  <a:pt x="267" y="135"/>
                  <a:pt x="266" y="151"/>
                </a:cubicBezTo>
                <a:cubicBezTo>
                  <a:pt x="264" y="164"/>
                  <a:pt x="262" y="177"/>
                  <a:pt x="259" y="189"/>
                </a:cubicBezTo>
                <a:cubicBezTo>
                  <a:pt x="248" y="173"/>
                  <a:pt x="237" y="158"/>
                  <a:pt x="223" y="144"/>
                </a:cubicBezTo>
                <a:cubicBezTo>
                  <a:pt x="209" y="130"/>
                  <a:pt x="193" y="118"/>
                  <a:pt x="175" y="107"/>
                </a:cubicBezTo>
                <a:cubicBezTo>
                  <a:pt x="199" y="101"/>
                  <a:pt x="228" y="97"/>
                  <a:pt x="265" y="98"/>
                </a:cubicBezTo>
                <a:close/>
                <a:moveTo>
                  <a:pt x="144" y="283"/>
                </a:moveTo>
                <a:cubicBezTo>
                  <a:pt x="153" y="286"/>
                  <a:pt x="172" y="286"/>
                  <a:pt x="181" y="283"/>
                </a:cubicBezTo>
                <a:cubicBezTo>
                  <a:pt x="185" y="281"/>
                  <a:pt x="189" y="280"/>
                  <a:pt x="191" y="279"/>
                </a:cubicBezTo>
                <a:cubicBezTo>
                  <a:pt x="189" y="279"/>
                  <a:pt x="187" y="280"/>
                  <a:pt x="185" y="279"/>
                </a:cubicBezTo>
                <a:cubicBezTo>
                  <a:pt x="181" y="278"/>
                  <a:pt x="173" y="273"/>
                  <a:pt x="171" y="273"/>
                </a:cubicBezTo>
                <a:cubicBezTo>
                  <a:pt x="166" y="274"/>
                  <a:pt x="159" y="274"/>
                  <a:pt x="154" y="273"/>
                </a:cubicBezTo>
                <a:cubicBezTo>
                  <a:pt x="153" y="273"/>
                  <a:pt x="144" y="278"/>
                  <a:pt x="141" y="279"/>
                </a:cubicBezTo>
                <a:cubicBezTo>
                  <a:pt x="139" y="280"/>
                  <a:pt x="135" y="279"/>
                  <a:pt x="133" y="279"/>
                </a:cubicBezTo>
                <a:cubicBezTo>
                  <a:pt x="134" y="279"/>
                  <a:pt x="139" y="281"/>
                  <a:pt x="144" y="283"/>
                </a:cubicBezTo>
                <a:close/>
                <a:moveTo>
                  <a:pt x="202" y="165"/>
                </a:moveTo>
                <a:cubicBezTo>
                  <a:pt x="214" y="165"/>
                  <a:pt x="224" y="170"/>
                  <a:pt x="229" y="177"/>
                </a:cubicBezTo>
                <a:cubicBezTo>
                  <a:pt x="209" y="172"/>
                  <a:pt x="181" y="168"/>
                  <a:pt x="181" y="196"/>
                </a:cubicBezTo>
                <a:cubicBezTo>
                  <a:pt x="192" y="198"/>
                  <a:pt x="185" y="189"/>
                  <a:pt x="192" y="182"/>
                </a:cubicBezTo>
                <a:cubicBezTo>
                  <a:pt x="192" y="183"/>
                  <a:pt x="192" y="183"/>
                  <a:pt x="192" y="183"/>
                </a:cubicBezTo>
                <a:cubicBezTo>
                  <a:pt x="194" y="190"/>
                  <a:pt x="200" y="194"/>
                  <a:pt x="207" y="193"/>
                </a:cubicBezTo>
                <a:cubicBezTo>
                  <a:pt x="214" y="192"/>
                  <a:pt x="218" y="185"/>
                  <a:pt x="217" y="178"/>
                </a:cubicBezTo>
                <a:cubicBezTo>
                  <a:pt x="217" y="178"/>
                  <a:pt x="217" y="177"/>
                  <a:pt x="216" y="177"/>
                </a:cubicBezTo>
                <a:cubicBezTo>
                  <a:pt x="221" y="177"/>
                  <a:pt x="226" y="178"/>
                  <a:pt x="230" y="179"/>
                </a:cubicBezTo>
                <a:cubicBezTo>
                  <a:pt x="232" y="182"/>
                  <a:pt x="233" y="185"/>
                  <a:pt x="233" y="188"/>
                </a:cubicBezTo>
                <a:cubicBezTo>
                  <a:pt x="233" y="201"/>
                  <a:pt x="219" y="211"/>
                  <a:pt x="202" y="211"/>
                </a:cubicBezTo>
                <a:cubicBezTo>
                  <a:pt x="185" y="211"/>
                  <a:pt x="171" y="201"/>
                  <a:pt x="171" y="188"/>
                </a:cubicBezTo>
                <a:cubicBezTo>
                  <a:pt x="171" y="175"/>
                  <a:pt x="185" y="165"/>
                  <a:pt x="202" y="165"/>
                </a:cubicBezTo>
                <a:close/>
                <a:moveTo>
                  <a:pt x="126" y="194"/>
                </a:moveTo>
                <a:cubicBezTo>
                  <a:pt x="126" y="195"/>
                  <a:pt x="126" y="195"/>
                  <a:pt x="126" y="195"/>
                </a:cubicBezTo>
                <a:cubicBezTo>
                  <a:pt x="113" y="196"/>
                  <a:pt x="98" y="194"/>
                  <a:pt x="95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102" y="193"/>
                  <a:pt x="115" y="195"/>
                  <a:pt x="126" y="194"/>
                </a:cubicBezTo>
                <a:close/>
                <a:moveTo>
                  <a:pt x="197" y="194"/>
                </a:moveTo>
                <a:cubicBezTo>
                  <a:pt x="208" y="195"/>
                  <a:pt x="221" y="193"/>
                  <a:pt x="227" y="182"/>
                </a:cubicBezTo>
                <a:cubicBezTo>
                  <a:pt x="228" y="182"/>
                  <a:pt x="228" y="182"/>
                  <a:pt x="228" y="182"/>
                </a:cubicBezTo>
                <a:cubicBezTo>
                  <a:pt x="225" y="194"/>
                  <a:pt x="210" y="196"/>
                  <a:pt x="197" y="195"/>
                </a:cubicBezTo>
                <a:cubicBezTo>
                  <a:pt x="197" y="194"/>
                  <a:pt x="197" y="194"/>
                  <a:pt x="197" y="194"/>
                </a:cubicBezTo>
                <a:close/>
                <a:moveTo>
                  <a:pt x="121" y="165"/>
                </a:moveTo>
                <a:cubicBezTo>
                  <a:pt x="138" y="165"/>
                  <a:pt x="152" y="175"/>
                  <a:pt x="152" y="188"/>
                </a:cubicBezTo>
                <a:cubicBezTo>
                  <a:pt x="152" y="201"/>
                  <a:pt x="138" y="211"/>
                  <a:pt x="121" y="211"/>
                </a:cubicBezTo>
                <a:cubicBezTo>
                  <a:pt x="104" y="211"/>
                  <a:pt x="90" y="201"/>
                  <a:pt x="90" y="188"/>
                </a:cubicBezTo>
                <a:cubicBezTo>
                  <a:pt x="90" y="185"/>
                  <a:pt x="91" y="182"/>
                  <a:pt x="93" y="179"/>
                </a:cubicBezTo>
                <a:cubicBezTo>
                  <a:pt x="97" y="178"/>
                  <a:pt x="102" y="177"/>
                  <a:pt x="107" y="177"/>
                </a:cubicBezTo>
                <a:cubicBezTo>
                  <a:pt x="107" y="177"/>
                  <a:pt x="107" y="178"/>
                  <a:pt x="106" y="178"/>
                </a:cubicBezTo>
                <a:cubicBezTo>
                  <a:pt x="105" y="185"/>
                  <a:pt x="110" y="192"/>
                  <a:pt x="116" y="193"/>
                </a:cubicBezTo>
                <a:cubicBezTo>
                  <a:pt x="123" y="194"/>
                  <a:pt x="130" y="190"/>
                  <a:pt x="131" y="183"/>
                </a:cubicBezTo>
                <a:cubicBezTo>
                  <a:pt x="131" y="183"/>
                  <a:pt x="131" y="183"/>
                  <a:pt x="131" y="182"/>
                </a:cubicBezTo>
                <a:cubicBezTo>
                  <a:pt x="138" y="189"/>
                  <a:pt x="131" y="198"/>
                  <a:pt x="142" y="196"/>
                </a:cubicBezTo>
                <a:cubicBezTo>
                  <a:pt x="142" y="168"/>
                  <a:pt x="114" y="172"/>
                  <a:pt x="94" y="177"/>
                </a:cubicBezTo>
                <a:cubicBezTo>
                  <a:pt x="99" y="170"/>
                  <a:pt x="109" y="165"/>
                  <a:pt x="121" y="165"/>
                </a:cubicBezTo>
                <a:close/>
                <a:moveTo>
                  <a:pt x="129" y="277"/>
                </a:moveTo>
                <a:cubicBezTo>
                  <a:pt x="137" y="283"/>
                  <a:pt x="139" y="293"/>
                  <a:pt x="149" y="301"/>
                </a:cubicBezTo>
                <a:cubicBezTo>
                  <a:pt x="151" y="302"/>
                  <a:pt x="154" y="303"/>
                  <a:pt x="157" y="304"/>
                </a:cubicBezTo>
                <a:cubicBezTo>
                  <a:pt x="158" y="304"/>
                  <a:pt x="167" y="304"/>
                  <a:pt x="170" y="303"/>
                </a:cubicBezTo>
                <a:cubicBezTo>
                  <a:pt x="172" y="303"/>
                  <a:pt x="174" y="302"/>
                  <a:pt x="176" y="301"/>
                </a:cubicBezTo>
                <a:cubicBezTo>
                  <a:pt x="186" y="294"/>
                  <a:pt x="188" y="284"/>
                  <a:pt x="196" y="278"/>
                </a:cubicBezTo>
                <a:cubicBezTo>
                  <a:pt x="197" y="278"/>
                  <a:pt x="197" y="278"/>
                  <a:pt x="197" y="278"/>
                </a:cubicBezTo>
                <a:cubicBezTo>
                  <a:pt x="197" y="278"/>
                  <a:pt x="195" y="278"/>
                  <a:pt x="192" y="275"/>
                </a:cubicBezTo>
                <a:cubicBezTo>
                  <a:pt x="190" y="272"/>
                  <a:pt x="185" y="263"/>
                  <a:pt x="178" y="260"/>
                </a:cubicBezTo>
                <a:cubicBezTo>
                  <a:pt x="171" y="257"/>
                  <a:pt x="169" y="261"/>
                  <a:pt x="166" y="263"/>
                </a:cubicBezTo>
                <a:cubicBezTo>
                  <a:pt x="163" y="265"/>
                  <a:pt x="162" y="265"/>
                  <a:pt x="160" y="263"/>
                </a:cubicBezTo>
                <a:cubicBezTo>
                  <a:pt x="157" y="261"/>
                  <a:pt x="155" y="256"/>
                  <a:pt x="148" y="260"/>
                </a:cubicBezTo>
                <a:cubicBezTo>
                  <a:pt x="140" y="263"/>
                  <a:pt x="136" y="272"/>
                  <a:pt x="133" y="275"/>
                </a:cubicBezTo>
                <a:cubicBezTo>
                  <a:pt x="131" y="277"/>
                  <a:pt x="129" y="277"/>
                  <a:pt x="129" y="277"/>
                </a:cubicBezTo>
                <a:close/>
              </a:path>
            </a:pathLst>
          </a:custGeom>
          <a:solidFill>
            <a:srgbClr val="66B9D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11"/>
          <p:cNvSpPr>
            <a:spLocks noChangeAspect="1"/>
          </p:cNvSpPr>
          <p:nvPr/>
        </p:nvSpPr>
        <p:spPr bwMode="auto">
          <a:xfrm>
            <a:off x="927225" y="1221728"/>
            <a:ext cx="1746476" cy="1388059"/>
          </a:xfrm>
          <a:custGeom>
            <a:avLst/>
            <a:gdLst/>
            <a:ahLst/>
            <a:cxnLst>
              <a:cxn ang="0">
                <a:pos x="85" y="38"/>
              </a:cxn>
              <a:cxn ang="0">
                <a:pos x="93" y="39"/>
              </a:cxn>
              <a:cxn ang="0">
                <a:pos x="98" y="40"/>
              </a:cxn>
              <a:cxn ang="0">
                <a:pos x="113" y="43"/>
              </a:cxn>
              <a:cxn ang="0">
                <a:pos x="118" y="45"/>
              </a:cxn>
              <a:cxn ang="0">
                <a:pos x="128" y="46"/>
              </a:cxn>
              <a:cxn ang="0">
                <a:pos x="132" y="39"/>
              </a:cxn>
              <a:cxn ang="0">
                <a:pos x="135" y="37"/>
              </a:cxn>
              <a:cxn ang="0">
                <a:pos x="141" y="34"/>
              </a:cxn>
              <a:cxn ang="0">
                <a:pos x="138" y="38"/>
              </a:cxn>
              <a:cxn ang="0">
                <a:pos x="137" y="40"/>
              </a:cxn>
              <a:cxn ang="0">
                <a:pos x="136" y="47"/>
              </a:cxn>
              <a:cxn ang="0">
                <a:pos x="128" y="52"/>
              </a:cxn>
              <a:cxn ang="0">
                <a:pos x="102" y="51"/>
              </a:cxn>
              <a:cxn ang="0">
                <a:pos x="93" y="51"/>
              </a:cxn>
              <a:cxn ang="0">
                <a:pos x="76" y="48"/>
              </a:cxn>
              <a:cxn ang="0">
                <a:pos x="70" y="59"/>
              </a:cxn>
              <a:cxn ang="0">
                <a:pos x="70" y="66"/>
              </a:cxn>
              <a:cxn ang="0">
                <a:pos x="71" y="72"/>
              </a:cxn>
              <a:cxn ang="0">
                <a:pos x="76" y="81"/>
              </a:cxn>
              <a:cxn ang="0">
                <a:pos x="85" y="95"/>
              </a:cxn>
              <a:cxn ang="0">
                <a:pos x="90" y="103"/>
              </a:cxn>
              <a:cxn ang="0">
                <a:pos x="90" y="113"/>
              </a:cxn>
              <a:cxn ang="0">
                <a:pos x="91" y="132"/>
              </a:cxn>
              <a:cxn ang="0">
                <a:pos x="91" y="140"/>
              </a:cxn>
              <a:cxn ang="0">
                <a:pos x="85" y="149"/>
              </a:cxn>
              <a:cxn ang="0">
                <a:pos x="79" y="149"/>
              </a:cxn>
              <a:cxn ang="0">
                <a:pos x="65" y="147"/>
              </a:cxn>
              <a:cxn ang="0">
                <a:pos x="59" y="149"/>
              </a:cxn>
              <a:cxn ang="0">
                <a:pos x="49" y="148"/>
              </a:cxn>
              <a:cxn ang="0">
                <a:pos x="45" y="142"/>
              </a:cxn>
              <a:cxn ang="0">
                <a:pos x="44" y="135"/>
              </a:cxn>
              <a:cxn ang="0">
                <a:pos x="42" y="124"/>
              </a:cxn>
              <a:cxn ang="0">
                <a:pos x="38" y="110"/>
              </a:cxn>
              <a:cxn ang="0">
                <a:pos x="41" y="99"/>
              </a:cxn>
              <a:cxn ang="0">
                <a:pos x="39" y="89"/>
              </a:cxn>
              <a:cxn ang="0">
                <a:pos x="39" y="78"/>
              </a:cxn>
              <a:cxn ang="0">
                <a:pos x="33" y="56"/>
              </a:cxn>
              <a:cxn ang="0">
                <a:pos x="25" y="46"/>
              </a:cxn>
              <a:cxn ang="0">
                <a:pos x="1" y="37"/>
              </a:cxn>
              <a:cxn ang="0">
                <a:pos x="11" y="24"/>
              </a:cxn>
              <a:cxn ang="0">
                <a:pos x="18" y="19"/>
              </a:cxn>
              <a:cxn ang="0">
                <a:pos x="22" y="16"/>
              </a:cxn>
              <a:cxn ang="0">
                <a:pos x="32" y="18"/>
              </a:cxn>
              <a:cxn ang="0">
                <a:pos x="35" y="20"/>
              </a:cxn>
              <a:cxn ang="0">
                <a:pos x="42" y="23"/>
              </a:cxn>
              <a:cxn ang="0">
                <a:pos x="40" y="26"/>
              </a:cxn>
              <a:cxn ang="0">
                <a:pos x="35" y="28"/>
              </a:cxn>
              <a:cxn ang="0">
                <a:pos x="30" y="26"/>
              </a:cxn>
              <a:cxn ang="0">
                <a:pos x="21" y="26"/>
              </a:cxn>
              <a:cxn ang="0">
                <a:pos x="15" y="33"/>
              </a:cxn>
              <a:cxn ang="0">
                <a:pos x="23" y="32"/>
              </a:cxn>
              <a:cxn ang="0">
                <a:pos x="34" y="31"/>
              </a:cxn>
              <a:cxn ang="0">
                <a:pos x="38" y="31"/>
              </a:cxn>
              <a:cxn ang="0">
                <a:pos x="43" y="27"/>
              </a:cxn>
              <a:cxn ang="0">
                <a:pos x="45" y="19"/>
              </a:cxn>
              <a:cxn ang="0">
                <a:pos x="43" y="19"/>
              </a:cxn>
              <a:cxn ang="0">
                <a:pos x="48" y="11"/>
              </a:cxn>
              <a:cxn ang="0">
                <a:pos x="67" y="1"/>
              </a:cxn>
              <a:cxn ang="0">
                <a:pos x="74" y="10"/>
              </a:cxn>
              <a:cxn ang="0">
                <a:pos x="79" y="29"/>
              </a:cxn>
            </a:cxnLst>
            <a:rect l="0" t="0" r="r" b="b"/>
            <a:pathLst>
              <a:path w="142" h="149">
                <a:moveTo>
                  <a:pt x="78" y="35"/>
                </a:moveTo>
                <a:cubicBezTo>
                  <a:pt x="79" y="35"/>
                  <a:pt x="80" y="36"/>
                  <a:pt x="82" y="36"/>
                </a:cubicBezTo>
                <a:cubicBezTo>
                  <a:pt x="83" y="36"/>
                  <a:pt x="84" y="37"/>
                  <a:pt x="85" y="38"/>
                </a:cubicBezTo>
                <a:cubicBezTo>
                  <a:pt x="86" y="38"/>
                  <a:pt x="87" y="38"/>
                  <a:pt x="87" y="38"/>
                </a:cubicBezTo>
                <a:cubicBezTo>
                  <a:pt x="88" y="38"/>
                  <a:pt x="89" y="39"/>
                  <a:pt x="91" y="39"/>
                </a:cubicBezTo>
                <a:cubicBezTo>
                  <a:pt x="91" y="39"/>
                  <a:pt x="92" y="39"/>
                  <a:pt x="93" y="39"/>
                </a:cubicBezTo>
                <a:cubicBezTo>
                  <a:pt x="94" y="40"/>
                  <a:pt x="95" y="39"/>
                  <a:pt x="95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7" y="40"/>
                  <a:pt x="98" y="40"/>
                  <a:pt x="98" y="40"/>
                </a:cubicBezTo>
                <a:cubicBezTo>
                  <a:pt x="99" y="40"/>
                  <a:pt x="101" y="40"/>
                  <a:pt x="102" y="41"/>
                </a:cubicBezTo>
                <a:cubicBezTo>
                  <a:pt x="103" y="41"/>
                  <a:pt x="104" y="41"/>
                  <a:pt x="105" y="41"/>
                </a:cubicBezTo>
                <a:cubicBezTo>
                  <a:pt x="108" y="41"/>
                  <a:pt x="111" y="42"/>
                  <a:pt x="113" y="43"/>
                </a:cubicBezTo>
                <a:cubicBezTo>
                  <a:pt x="114" y="43"/>
                  <a:pt x="114" y="43"/>
                  <a:pt x="115" y="44"/>
                </a:cubicBezTo>
                <a:cubicBezTo>
                  <a:pt x="115" y="44"/>
                  <a:pt x="115" y="44"/>
                  <a:pt x="116" y="44"/>
                </a:cubicBezTo>
                <a:cubicBezTo>
                  <a:pt x="116" y="44"/>
                  <a:pt x="117" y="44"/>
                  <a:pt x="118" y="45"/>
                </a:cubicBezTo>
                <a:cubicBezTo>
                  <a:pt x="120" y="45"/>
                  <a:pt x="122" y="45"/>
                  <a:pt x="124" y="46"/>
                </a:cubicBezTo>
                <a:cubicBezTo>
                  <a:pt x="124" y="46"/>
                  <a:pt x="124" y="46"/>
                  <a:pt x="125" y="46"/>
                </a:cubicBezTo>
                <a:cubicBezTo>
                  <a:pt x="126" y="46"/>
                  <a:pt x="127" y="46"/>
                  <a:pt x="128" y="46"/>
                </a:cubicBezTo>
                <a:cubicBezTo>
                  <a:pt x="129" y="45"/>
                  <a:pt x="129" y="44"/>
                  <a:pt x="130" y="43"/>
                </a:cubicBezTo>
                <a:cubicBezTo>
                  <a:pt x="130" y="42"/>
                  <a:pt x="130" y="42"/>
                  <a:pt x="131" y="42"/>
                </a:cubicBezTo>
                <a:cubicBezTo>
                  <a:pt x="131" y="41"/>
                  <a:pt x="131" y="40"/>
                  <a:pt x="132" y="39"/>
                </a:cubicBezTo>
                <a:cubicBezTo>
                  <a:pt x="132" y="39"/>
                  <a:pt x="133" y="39"/>
                  <a:pt x="133" y="39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37"/>
                  <a:pt x="135" y="37"/>
                  <a:pt x="135" y="37"/>
                </a:cubicBezTo>
                <a:cubicBezTo>
                  <a:pt x="136" y="36"/>
                  <a:pt x="137" y="35"/>
                  <a:pt x="138" y="35"/>
                </a:cubicBezTo>
                <a:cubicBezTo>
                  <a:pt x="139" y="35"/>
                  <a:pt x="138" y="35"/>
                  <a:pt x="139" y="35"/>
                </a:cubicBezTo>
                <a:cubicBezTo>
                  <a:pt x="140" y="35"/>
                  <a:pt x="140" y="34"/>
                  <a:pt x="141" y="34"/>
                </a:cubicBezTo>
                <a:cubicBezTo>
                  <a:pt x="141" y="34"/>
                  <a:pt x="141" y="35"/>
                  <a:pt x="141" y="35"/>
                </a:cubicBezTo>
                <a:cubicBezTo>
                  <a:pt x="141" y="35"/>
                  <a:pt x="142" y="35"/>
                  <a:pt x="142" y="35"/>
                </a:cubicBezTo>
                <a:cubicBezTo>
                  <a:pt x="142" y="37"/>
                  <a:pt x="139" y="37"/>
                  <a:pt x="138" y="38"/>
                </a:cubicBezTo>
                <a:cubicBezTo>
                  <a:pt x="138" y="39"/>
                  <a:pt x="138" y="39"/>
                  <a:pt x="137" y="40"/>
                </a:cubicBezTo>
                <a:cubicBezTo>
                  <a:pt x="137" y="41"/>
                  <a:pt x="136" y="41"/>
                  <a:pt x="136" y="43"/>
                </a:cubicBezTo>
                <a:cubicBezTo>
                  <a:pt x="136" y="42"/>
                  <a:pt x="137" y="41"/>
                  <a:pt x="137" y="40"/>
                </a:cubicBezTo>
                <a:cubicBezTo>
                  <a:pt x="138" y="40"/>
                  <a:pt x="139" y="38"/>
                  <a:pt x="140" y="38"/>
                </a:cubicBezTo>
                <a:cubicBezTo>
                  <a:pt x="141" y="39"/>
                  <a:pt x="139" y="41"/>
                  <a:pt x="139" y="42"/>
                </a:cubicBezTo>
                <a:cubicBezTo>
                  <a:pt x="138" y="44"/>
                  <a:pt x="137" y="46"/>
                  <a:pt x="136" y="47"/>
                </a:cubicBezTo>
                <a:cubicBezTo>
                  <a:pt x="135" y="48"/>
                  <a:pt x="134" y="49"/>
                  <a:pt x="134" y="50"/>
                </a:cubicBezTo>
                <a:cubicBezTo>
                  <a:pt x="133" y="50"/>
                  <a:pt x="132" y="50"/>
                  <a:pt x="132" y="51"/>
                </a:cubicBezTo>
                <a:cubicBezTo>
                  <a:pt x="131" y="51"/>
                  <a:pt x="129" y="52"/>
                  <a:pt x="128" y="52"/>
                </a:cubicBezTo>
                <a:cubicBezTo>
                  <a:pt x="127" y="52"/>
                  <a:pt x="125" y="52"/>
                  <a:pt x="124" y="52"/>
                </a:cubicBezTo>
                <a:cubicBezTo>
                  <a:pt x="123" y="52"/>
                  <a:pt x="122" y="52"/>
                  <a:pt x="120" y="52"/>
                </a:cubicBezTo>
                <a:cubicBezTo>
                  <a:pt x="114" y="52"/>
                  <a:pt x="108" y="51"/>
                  <a:pt x="102" y="51"/>
                </a:cubicBezTo>
                <a:cubicBezTo>
                  <a:pt x="100" y="51"/>
                  <a:pt x="99" y="52"/>
                  <a:pt x="97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5" y="51"/>
                  <a:pt x="94" y="51"/>
                  <a:pt x="93" y="51"/>
                </a:cubicBezTo>
                <a:cubicBezTo>
                  <a:pt x="92" y="51"/>
                  <a:pt x="91" y="50"/>
                  <a:pt x="89" y="50"/>
                </a:cubicBezTo>
                <a:cubicBezTo>
                  <a:pt x="86" y="50"/>
                  <a:pt x="83" y="49"/>
                  <a:pt x="80" y="49"/>
                </a:cubicBezTo>
                <a:cubicBezTo>
                  <a:pt x="79" y="48"/>
                  <a:pt x="77" y="48"/>
                  <a:pt x="76" y="48"/>
                </a:cubicBezTo>
                <a:cubicBezTo>
                  <a:pt x="75" y="48"/>
                  <a:pt x="74" y="48"/>
                  <a:pt x="73" y="48"/>
                </a:cubicBezTo>
                <a:cubicBezTo>
                  <a:pt x="72" y="48"/>
                  <a:pt x="72" y="49"/>
                  <a:pt x="71" y="49"/>
                </a:cubicBezTo>
                <a:cubicBezTo>
                  <a:pt x="70" y="52"/>
                  <a:pt x="70" y="55"/>
                  <a:pt x="70" y="59"/>
                </a:cubicBezTo>
                <a:cubicBezTo>
                  <a:pt x="69" y="60"/>
                  <a:pt x="69" y="61"/>
                  <a:pt x="69" y="62"/>
                </a:cubicBezTo>
                <a:cubicBezTo>
                  <a:pt x="69" y="62"/>
                  <a:pt x="70" y="63"/>
                  <a:pt x="70" y="64"/>
                </a:cubicBezTo>
                <a:cubicBezTo>
                  <a:pt x="70" y="64"/>
                  <a:pt x="70" y="65"/>
                  <a:pt x="70" y="66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70"/>
                  <a:pt x="71" y="70"/>
                  <a:pt x="71" y="71"/>
                </a:cubicBezTo>
                <a:cubicBezTo>
                  <a:pt x="71" y="71"/>
                  <a:pt x="71" y="72"/>
                  <a:pt x="71" y="72"/>
                </a:cubicBezTo>
                <a:cubicBezTo>
                  <a:pt x="71" y="73"/>
                  <a:pt x="72" y="74"/>
                  <a:pt x="72" y="75"/>
                </a:cubicBezTo>
                <a:cubicBezTo>
                  <a:pt x="71" y="75"/>
                  <a:pt x="72" y="77"/>
                  <a:pt x="72" y="78"/>
                </a:cubicBezTo>
                <a:cubicBezTo>
                  <a:pt x="73" y="79"/>
                  <a:pt x="75" y="80"/>
                  <a:pt x="76" y="81"/>
                </a:cubicBezTo>
                <a:cubicBezTo>
                  <a:pt x="77" y="84"/>
                  <a:pt x="77" y="87"/>
                  <a:pt x="79" y="89"/>
                </a:cubicBezTo>
                <a:cubicBezTo>
                  <a:pt x="80" y="90"/>
                  <a:pt x="81" y="91"/>
                  <a:pt x="82" y="92"/>
                </a:cubicBezTo>
                <a:cubicBezTo>
                  <a:pt x="83" y="93"/>
                  <a:pt x="85" y="94"/>
                  <a:pt x="85" y="95"/>
                </a:cubicBezTo>
                <a:cubicBezTo>
                  <a:pt x="86" y="96"/>
                  <a:pt x="86" y="97"/>
                  <a:pt x="87" y="98"/>
                </a:cubicBezTo>
                <a:cubicBezTo>
                  <a:pt x="88" y="99"/>
                  <a:pt x="90" y="100"/>
                  <a:pt x="89" y="101"/>
                </a:cubicBezTo>
                <a:cubicBezTo>
                  <a:pt x="89" y="102"/>
                  <a:pt x="89" y="102"/>
                  <a:pt x="90" y="103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105"/>
                  <a:pt x="90" y="106"/>
                  <a:pt x="90" y="107"/>
                </a:cubicBezTo>
                <a:cubicBezTo>
                  <a:pt x="90" y="109"/>
                  <a:pt x="90" y="111"/>
                  <a:pt x="90" y="113"/>
                </a:cubicBezTo>
                <a:cubicBezTo>
                  <a:pt x="90" y="117"/>
                  <a:pt x="91" y="121"/>
                  <a:pt x="91" y="125"/>
                </a:cubicBezTo>
                <a:cubicBezTo>
                  <a:pt x="91" y="127"/>
                  <a:pt x="91" y="129"/>
                  <a:pt x="91" y="131"/>
                </a:cubicBezTo>
                <a:cubicBezTo>
                  <a:pt x="91" y="131"/>
                  <a:pt x="91" y="132"/>
                  <a:pt x="91" y="132"/>
                </a:cubicBezTo>
                <a:cubicBezTo>
                  <a:pt x="91" y="133"/>
                  <a:pt x="91" y="134"/>
                  <a:pt x="91" y="135"/>
                </a:cubicBezTo>
                <a:cubicBezTo>
                  <a:pt x="91" y="136"/>
                  <a:pt x="91" y="138"/>
                  <a:pt x="91" y="138"/>
                </a:cubicBezTo>
                <a:cubicBezTo>
                  <a:pt x="91" y="139"/>
                  <a:pt x="91" y="139"/>
                  <a:pt x="91" y="140"/>
                </a:cubicBezTo>
                <a:cubicBezTo>
                  <a:pt x="91" y="140"/>
                  <a:pt x="91" y="141"/>
                  <a:pt x="91" y="142"/>
                </a:cubicBezTo>
                <a:cubicBezTo>
                  <a:pt x="90" y="144"/>
                  <a:pt x="90" y="145"/>
                  <a:pt x="89" y="146"/>
                </a:cubicBezTo>
                <a:cubicBezTo>
                  <a:pt x="87" y="147"/>
                  <a:pt x="87" y="148"/>
                  <a:pt x="85" y="149"/>
                </a:cubicBezTo>
                <a:cubicBezTo>
                  <a:pt x="85" y="149"/>
                  <a:pt x="84" y="149"/>
                  <a:pt x="83" y="149"/>
                </a:cubicBezTo>
                <a:cubicBezTo>
                  <a:pt x="83" y="149"/>
                  <a:pt x="82" y="149"/>
                  <a:pt x="81" y="149"/>
                </a:cubicBezTo>
                <a:cubicBezTo>
                  <a:pt x="80" y="149"/>
                  <a:pt x="79" y="149"/>
                  <a:pt x="79" y="149"/>
                </a:cubicBezTo>
                <a:cubicBezTo>
                  <a:pt x="78" y="149"/>
                  <a:pt x="77" y="149"/>
                  <a:pt x="76" y="148"/>
                </a:cubicBezTo>
                <a:cubicBezTo>
                  <a:pt x="74" y="147"/>
                  <a:pt x="72" y="146"/>
                  <a:pt x="69" y="144"/>
                </a:cubicBezTo>
                <a:cubicBezTo>
                  <a:pt x="68" y="145"/>
                  <a:pt x="67" y="146"/>
                  <a:pt x="65" y="147"/>
                </a:cubicBezTo>
                <a:cubicBezTo>
                  <a:pt x="65" y="148"/>
                  <a:pt x="64" y="148"/>
                  <a:pt x="63" y="148"/>
                </a:cubicBezTo>
                <a:cubicBezTo>
                  <a:pt x="63" y="149"/>
                  <a:pt x="62" y="149"/>
                  <a:pt x="62" y="149"/>
                </a:cubicBezTo>
                <a:cubicBezTo>
                  <a:pt x="61" y="149"/>
                  <a:pt x="60" y="149"/>
                  <a:pt x="59" y="149"/>
                </a:cubicBezTo>
                <a:cubicBezTo>
                  <a:pt x="57" y="149"/>
                  <a:pt x="55" y="149"/>
                  <a:pt x="54" y="149"/>
                </a:cubicBezTo>
                <a:cubicBezTo>
                  <a:pt x="53" y="149"/>
                  <a:pt x="52" y="149"/>
                  <a:pt x="51" y="149"/>
                </a:cubicBezTo>
                <a:cubicBezTo>
                  <a:pt x="50" y="149"/>
                  <a:pt x="50" y="148"/>
                  <a:pt x="49" y="148"/>
                </a:cubicBezTo>
                <a:cubicBezTo>
                  <a:pt x="49" y="147"/>
                  <a:pt x="48" y="147"/>
                  <a:pt x="48" y="147"/>
                </a:cubicBezTo>
                <a:cubicBezTo>
                  <a:pt x="48" y="146"/>
                  <a:pt x="47" y="145"/>
                  <a:pt x="47" y="145"/>
                </a:cubicBezTo>
                <a:cubicBezTo>
                  <a:pt x="46" y="144"/>
                  <a:pt x="46" y="143"/>
                  <a:pt x="45" y="142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5" y="139"/>
                  <a:pt x="45" y="138"/>
                  <a:pt x="45" y="136"/>
                </a:cubicBezTo>
                <a:cubicBezTo>
                  <a:pt x="45" y="136"/>
                  <a:pt x="44" y="136"/>
                  <a:pt x="44" y="135"/>
                </a:cubicBezTo>
                <a:cubicBezTo>
                  <a:pt x="44" y="135"/>
                  <a:pt x="44" y="135"/>
                  <a:pt x="44" y="134"/>
                </a:cubicBezTo>
                <a:cubicBezTo>
                  <a:pt x="44" y="133"/>
                  <a:pt x="43" y="131"/>
                  <a:pt x="43" y="129"/>
                </a:cubicBezTo>
                <a:cubicBezTo>
                  <a:pt x="42" y="127"/>
                  <a:pt x="42" y="125"/>
                  <a:pt x="42" y="124"/>
                </a:cubicBezTo>
                <a:cubicBezTo>
                  <a:pt x="41" y="120"/>
                  <a:pt x="39" y="117"/>
                  <a:pt x="39" y="114"/>
                </a:cubicBezTo>
                <a:cubicBezTo>
                  <a:pt x="38" y="113"/>
                  <a:pt x="39" y="112"/>
                  <a:pt x="38" y="111"/>
                </a:cubicBezTo>
                <a:cubicBezTo>
                  <a:pt x="38" y="111"/>
                  <a:pt x="38" y="111"/>
                  <a:pt x="38" y="110"/>
                </a:cubicBezTo>
                <a:cubicBezTo>
                  <a:pt x="37" y="109"/>
                  <a:pt x="37" y="108"/>
                  <a:pt x="37" y="107"/>
                </a:cubicBezTo>
                <a:cubicBezTo>
                  <a:pt x="37" y="105"/>
                  <a:pt x="39" y="104"/>
                  <a:pt x="40" y="102"/>
                </a:cubicBezTo>
                <a:cubicBezTo>
                  <a:pt x="40" y="101"/>
                  <a:pt x="40" y="100"/>
                  <a:pt x="41" y="99"/>
                </a:cubicBezTo>
                <a:cubicBezTo>
                  <a:pt x="41" y="98"/>
                  <a:pt x="42" y="97"/>
                  <a:pt x="42" y="96"/>
                </a:cubicBezTo>
                <a:cubicBezTo>
                  <a:pt x="41" y="96"/>
                  <a:pt x="40" y="95"/>
                  <a:pt x="39" y="95"/>
                </a:cubicBezTo>
                <a:cubicBezTo>
                  <a:pt x="39" y="93"/>
                  <a:pt x="39" y="91"/>
                  <a:pt x="39" y="89"/>
                </a:cubicBezTo>
                <a:cubicBezTo>
                  <a:pt x="40" y="87"/>
                  <a:pt x="40" y="85"/>
                  <a:pt x="39" y="83"/>
                </a:cubicBezTo>
                <a:cubicBezTo>
                  <a:pt x="39" y="83"/>
                  <a:pt x="39" y="82"/>
                  <a:pt x="39" y="82"/>
                </a:cubicBezTo>
                <a:cubicBezTo>
                  <a:pt x="39" y="81"/>
                  <a:pt x="39" y="79"/>
                  <a:pt x="39" y="78"/>
                </a:cubicBezTo>
                <a:cubicBezTo>
                  <a:pt x="39" y="75"/>
                  <a:pt x="38" y="71"/>
                  <a:pt x="37" y="68"/>
                </a:cubicBezTo>
                <a:cubicBezTo>
                  <a:pt x="36" y="67"/>
                  <a:pt x="35" y="66"/>
                  <a:pt x="34" y="64"/>
                </a:cubicBezTo>
                <a:cubicBezTo>
                  <a:pt x="34" y="61"/>
                  <a:pt x="34" y="59"/>
                  <a:pt x="33" y="56"/>
                </a:cubicBezTo>
                <a:cubicBezTo>
                  <a:pt x="33" y="55"/>
                  <a:pt x="32" y="54"/>
                  <a:pt x="32" y="52"/>
                </a:cubicBezTo>
                <a:cubicBezTo>
                  <a:pt x="31" y="50"/>
                  <a:pt x="30" y="49"/>
                  <a:pt x="28" y="47"/>
                </a:cubicBezTo>
                <a:cubicBezTo>
                  <a:pt x="27" y="47"/>
                  <a:pt x="26" y="46"/>
                  <a:pt x="25" y="46"/>
                </a:cubicBezTo>
                <a:cubicBezTo>
                  <a:pt x="19" y="44"/>
                  <a:pt x="10" y="44"/>
                  <a:pt x="4" y="41"/>
                </a:cubicBezTo>
                <a:cubicBezTo>
                  <a:pt x="4" y="41"/>
                  <a:pt x="3" y="40"/>
                  <a:pt x="2" y="40"/>
                </a:cubicBezTo>
                <a:cubicBezTo>
                  <a:pt x="2" y="39"/>
                  <a:pt x="1" y="37"/>
                  <a:pt x="1" y="37"/>
                </a:cubicBezTo>
                <a:cubicBezTo>
                  <a:pt x="0" y="34"/>
                  <a:pt x="2" y="34"/>
                  <a:pt x="3" y="33"/>
                </a:cubicBezTo>
                <a:cubicBezTo>
                  <a:pt x="4" y="32"/>
                  <a:pt x="5" y="31"/>
                  <a:pt x="6" y="30"/>
                </a:cubicBezTo>
                <a:cubicBezTo>
                  <a:pt x="7" y="28"/>
                  <a:pt x="9" y="26"/>
                  <a:pt x="11" y="24"/>
                </a:cubicBezTo>
                <a:cubicBezTo>
                  <a:pt x="12" y="23"/>
                  <a:pt x="13" y="23"/>
                  <a:pt x="14" y="22"/>
                </a:cubicBezTo>
                <a:cubicBezTo>
                  <a:pt x="15" y="21"/>
                  <a:pt x="15" y="20"/>
                  <a:pt x="16" y="20"/>
                </a:cubicBezTo>
                <a:cubicBezTo>
                  <a:pt x="17" y="19"/>
                  <a:pt x="17" y="20"/>
                  <a:pt x="18" y="19"/>
                </a:cubicBezTo>
                <a:cubicBezTo>
                  <a:pt x="18" y="19"/>
                  <a:pt x="18" y="19"/>
                  <a:pt x="19" y="19"/>
                </a:cubicBezTo>
                <a:cubicBezTo>
                  <a:pt x="19" y="18"/>
                  <a:pt x="20" y="18"/>
                  <a:pt x="20" y="18"/>
                </a:cubicBezTo>
                <a:cubicBezTo>
                  <a:pt x="21" y="18"/>
                  <a:pt x="22" y="17"/>
                  <a:pt x="22" y="16"/>
                </a:cubicBezTo>
                <a:cubicBezTo>
                  <a:pt x="24" y="16"/>
                  <a:pt x="27" y="17"/>
                  <a:pt x="28" y="17"/>
                </a:cubicBezTo>
                <a:cubicBezTo>
                  <a:pt x="29" y="17"/>
                  <a:pt x="30" y="17"/>
                  <a:pt x="31" y="17"/>
                </a:cubicBezTo>
                <a:cubicBezTo>
                  <a:pt x="31" y="17"/>
                  <a:pt x="32" y="17"/>
                  <a:pt x="32" y="18"/>
                </a:cubicBezTo>
                <a:cubicBezTo>
                  <a:pt x="33" y="18"/>
                  <a:pt x="34" y="18"/>
                  <a:pt x="35" y="18"/>
                </a:cubicBezTo>
                <a:cubicBezTo>
                  <a:pt x="37" y="18"/>
                  <a:pt x="40" y="18"/>
                  <a:pt x="39" y="20"/>
                </a:cubicBezTo>
                <a:cubicBezTo>
                  <a:pt x="39" y="21"/>
                  <a:pt x="36" y="19"/>
                  <a:pt x="35" y="20"/>
                </a:cubicBezTo>
                <a:cubicBezTo>
                  <a:pt x="37" y="21"/>
                  <a:pt x="39" y="21"/>
                  <a:pt x="41" y="21"/>
                </a:cubicBezTo>
                <a:cubicBezTo>
                  <a:pt x="42" y="21"/>
                  <a:pt x="43" y="22"/>
                  <a:pt x="43" y="22"/>
                </a:cubicBezTo>
                <a:cubicBezTo>
                  <a:pt x="43" y="23"/>
                  <a:pt x="42" y="23"/>
                  <a:pt x="42" y="23"/>
                </a:cubicBezTo>
                <a:cubicBezTo>
                  <a:pt x="41" y="24"/>
                  <a:pt x="40" y="24"/>
                  <a:pt x="39" y="24"/>
                </a:cubicBezTo>
                <a:cubicBezTo>
                  <a:pt x="40" y="25"/>
                  <a:pt x="41" y="24"/>
                  <a:pt x="41" y="25"/>
                </a:cubicBezTo>
                <a:cubicBezTo>
                  <a:pt x="42" y="25"/>
                  <a:pt x="41" y="26"/>
                  <a:pt x="40" y="26"/>
                </a:cubicBezTo>
                <a:cubicBezTo>
                  <a:pt x="40" y="26"/>
                  <a:pt x="38" y="27"/>
                  <a:pt x="37" y="27"/>
                </a:cubicBezTo>
                <a:cubicBezTo>
                  <a:pt x="37" y="27"/>
                  <a:pt x="36" y="27"/>
                  <a:pt x="36" y="27"/>
                </a:cubicBezTo>
                <a:cubicBezTo>
                  <a:pt x="36" y="28"/>
                  <a:pt x="36" y="28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7"/>
                  <a:pt x="33" y="27"/>
                  <a:pt x="32" y="27"/>
                </a:cubicBezTo>
                <a:cubicBezTo>
                  <a:pt x="31" y="27"/>
                  <a:pt x="31" y="26"/>
                  <a:pt x="30" y="26"/>
                </a:cubicBezTo>
                <a:cubicBezTo>
                  <a:pt x="29" y="26"/>
                  <a:pt x="28" y="26"/>
                  <a:pt x="27" y="26"/>
                </a:cubicBezTo>
                <a:cubicBezTo>
                  <a:pt x="26" y="25"/>
                  <a:pt x="25" y="23"/>
                  <a:pt x="22" y="24"/>
                </a:cubicBezTo>
                <a:cubicBezTo>
                  <a:pt x="22" y="24"/>
                  <a:pt x="21" y="25"/>
                  <a:pt x="21" y="26"/>
                </a:cubicBezTo>
                <a:cubicBezTo>
                  <a:pt x="20" y="27"/>
                  <a:pt x="19" y="27"/>
                  <a:pt x="18" y="28"/>
                </a:cubicBezTo>
                <a:cubicBezTo>
                  <a:pt x="17" y="29"/>
                  <a:pt x="17" y="30"/>
                  <a:pt x="15" y="31"/>
                </a:cubicBezTo>
                <a:cubicBezTo>
                  <a:pt x="16" y="32"/>
                  <a:pt x="15" y="32"/>
                  <a:pt x="15" y="33"/>
                </a:cubicBezTo>
                <a:cubicBezTo>
                  <a:pt x="15" y="34"/>
                  <a:pt x="16" y="33"/>
                  <a:pt x="17" y="33"/>
                </a:cubicBezTo>
                <a:cubicBezTo>
                  <a:pt x="19" y="33"/>
                  <a:pt x="21" y="34"/>
                  <a:pt x="21" y="33"/>
                </a:cubicBezTo>
                <a:cubicBezTo>
                  <a:pt x="22" y="33"/>
                  <a:pt x="22" y="33"/>
                  <a:pt x="23" y="32"/>
                </a:cubicBezTo>
                <a:cubicBezTo>
                  <a:pt x="24" y="32"/>
                  <a:pt x="25" y="32"/>
                  <a:pt x="25" y="32"/>
                </a:cubicBezTo>
                <a:cubicBezTo>
                  <a:pt x="26" y="32"/>
                  <a:pt x="27" y="32"/>
                  <a:pt x="29" y="31"/>
                </a:cubicBezTo>
                <a:cubicBezTo>
                  <a:pt x="30" y="31"/>
                  <a:pt x="32" y="30"/>
                  <a:pt x="34" y="31"/>
                </a:cubicBezTo>
                <a:cubicBezTo>
                  <a:pt x="34" y="31"/>
                  <a:pt x="35" y="31"/>
                  <a:pt x="35" y="31"/>
                </a:cubicBezTo>
                <a:cubicBezTo>
                  <a:pt x="36" y="31"/>
                  <a:pt x="36" y="31"/>
                  <a:pt x="36" y="30"/>
                </a:cubicBezTo>
                <a:cubicBezTo>
                  <a:pt x="37" y="31"/>
                  <a:pt x="37" y="31"/>
                  <a:pt x="38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40" y="29"/>
                  <a:pt x="41" y="29"/>
                  <a:pt x="41" y="28"/>
                </a:cubicBezTo>
                <a:cubicBezTo>
                  <a:pt x="42" y="28"/>
                  <a:pt x="42" y="27"/>
                  <a:pt x="43" y="27"/>
                </a:cubicBezTo>
                <a:cubicBezTo>
                  <a:pt x="43" y="26"/>
                  <a:pt x="44" y="25"/>
                  <a:pt x="44" y="25"/>
                </a:cubicBezTo>
                <a:cubicBezTo>
                  <a:pt x="44" y="25"/>
                  <a:pt x="44" y="24"/>
                  <a:pt x="44" y="23"/>
                </a:cubicBezTo>
                <a:cubicBezTo>
                  <a:pt x="44" y="22"/>
                  <a:pt x="44" y="20"/>
                  <a:pt x="45" y="19"/>
                </a:cubicBezTo>
                <a:cubicBezTo>
                  <a:pt x="44" y="19"/>
                  <a:pt x="43" y="21"/>
                  <a:pt x="42" y="21"/>
                </a:cubicBezTo>
                <a:cubicBezTo>
                  <a:pt x="42" y="21"/>
                  <a:pt x="42" y="20"/>
                  <a:pt x="42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5" y="18"/>
                  <a:pt x="45" y="17"/>
                </a:cubicBezTo>
                <a:cubicBezTo>
                  <a:pt x="46" y="16"/>
                  <a:pt x="46" y="15"/>
                  <a:pt x="46" y="14"/>
                </a:cubicBezTo>
                <a:cubicBezTo>
                  <a:pt x="47" y="13"/>
                  <a:pt x="47" y="12"/>
                  <a:pt x="48" y="11"/>
                </a:cubicBezTo>
                <a:cubicBezTo>
                  <a:pt x="50" y="8"/>
                  <a:pt x="53" y="5"/>
                  <a:pt x="57" y="2"/>
                </a:cubicBezTo>
                <a:cubicBezTo>
                  <a:pt x="59" y="1"/>
                  <a:pt x="62" y="0"/>
                  <a:pt x="65" y="1"/>
                </a:cubicBezTo>
                <a:cubicBezTo>
                  <a:pt x="65" y="1"/>
                  <a:pt x="66" y="1"/>
                  <a:pt x="67" y="1"/>
                </a:cubicBezTo>
                <a:cubicBezTo>
                  <a:pt x="67" y="2"/>
                  <a:pt x="68" y="3"/>
                  <a:pt x="69" y="3"/>
                </a:cubicBezTo>
                <a:cubicBezTo>
                  <a:pt x="70" y="4"/>
                  <a:pt x="71" y="4"/>
                  <a:pt x="72" y="5"/>
                </a:cubicBezTo>
                <a:cubicBezTo>
                  <a:pt x="73" y="6"/>
                  <a:pt x="74" y="9"/>
                  <a:pt x="74" y="10"/>
                </a:cubicBezTo>
                <a:cubicBezTo>
                  <a:pt x="75" y="12"/>
                  <a:pt x="75" y="13"/>
                  <a:pt x="76" y="15"/>
                </a:cubicBezTo>
                <a:cubicBezTo>
                  <a:pt x="76" y="17"/>
                  <a:pt x="77" y="18"/>
                  <a:pt x="77" y="20"/>
                </a:cubicBezTo>
                <a:cubicBezTo>
                  <a:pt x="78" y="23"/>
                  <a:pt x="78" y="26"/>
                  <a:pt x="79" y="29"/>
                </a:cubicBezTo>
                <a:cubicBezTo>
                  <a:pt x="79" y="30"/>
                  <a:pt x="79" y="32"/>
                  <a:pt x="79" y="33"/>
                </a:cubicBezTo>
                <a:cubicBezTo>
                  <a:pt x="79" y="33"/>
                  <a:pt x="78" y="34"/>
                  <a:pt x="78" y="35"/>
                </a:cubicBezTo>
                <a:close/>
              </a:path>
            </a:pathLst>
          </a:custGeom>
          <a:solidFill>
            <a:srgbClr val="66B9D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6386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FreesiaUPC" panose="020B0604020202020204" pitchFamily="34" charset="-34"/>
              </a:rPr>
              <a:t>90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FreesiaUPC" panose="020B0604020202020204" pitchFamily="34" charset="-34"/>
              </a:rPr>
              <a:t>%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  <a:cs typeface="FreesiaUPC" panose="020B0604020202020204" pitchFamily="34" charset="-34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465" y="2531680"/>
            <a:ext cx="170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27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878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тыс. чел.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19848" y="908664"/>
            <a:ext cx="87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BC3FF"/>
                </a:solidFill>
                <a:latin typeface="Impact" panose="020B0806030902050204" pitchFamily="34" charset="0"/>
              </a:rPr>
              <a:t>24%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19847" y="1329973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7 434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тыс. чел.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07889" y="4659982"/>
            <a:ext cx="3207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Источник: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РосИндекс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, 2015 год 4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квартал.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города России 100+, женщины 16+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4526781" y="3219822"/>
            <a:ext cx="2133451" cy="1984913"/>
            <a:chOff x="4686443" y="2832706"/>
            <a:chExt cx="2133451" cy="198491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4395" y="2884754"/>
              <a:ext cx="1984913" cy="1880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5133448" y="3198916"/>
              <a:ext cx="4074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24%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314626" y="3021176"/>
              <a:ext cx="5052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39,8%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577959" y="3559113"/>
              <a:ext cx="5052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21,4%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892787" y="3765689"/>
              <a:ext cx="5052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17,4%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452045" y="3888799"/>
              <a:ext cx="5052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15,9%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858820" y="4135020"/>
              <a:ext cx="5052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15,3%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251520" y="3219822"/>
            <a:ext cx="69847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830593" y="1923678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FreesiaUPC" panose="020B0604020202020204" pitchFamily="34" charset="-34"/>
              </a:rPr>
              <a:t>30%</a:t>
            </a:r>
            <a:endParaRPr lang="ru-RU" sz="6000" b="1" dirty="0">
              <a:solidFill>
                <a:srgbClr val="C00000"/>
              </a:solidFill>
              <a:latin typeface="GungsuhChe" panose="02030609000101010101" pitchFamily="49" charset="-127"/>
              <a:ea typeface="GungsuhChe" panose="02030609000101010101" pitchFamily="49" charset="-127"/>
              <a:cs typeface="FreesiaUPC" panose="020B0604020202020204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23728" y="2075245"/>
            <a:ext cx="362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Потребители масок для лица в основном с доходом средний  и высокий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796136" y="2138542"/>
            <a:ext cx="0" cy="6567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23528" y="11675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/>
          </p:nvPr>
        </p:nvGraphicFramePr>
        <p:xfrm>
          <a:off x="676030" y="4279250"/>
          <a:ext cx="5228242" cy="51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29119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60624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ru-RU" sz="7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ru-RU" sz="7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03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04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05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06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07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08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09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ru-RU" sz="7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ru-RU" sz="7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ru-RU" sz="7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ru-RU" sz="7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7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7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09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7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7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01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02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03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04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05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06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07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08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09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01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02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rgbClr val="000000"/>
                          </a:solidFill>
                        </a:rPr>
                        <a:t>03</a:t>
                      </a:r>
                      <a:endParaRPr lang="ru-RU" sz="7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2008</a:t>
                      </a:r>
                      <a:endParaRPr lang="ru-RU" sz="10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2009</a:t>
                      </a:r>
                      <a:endParaRPr lang="ru-RU" sz="10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  <a:endParaRPr lang="ru-RU" sz="1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2015</a:t>
                      </a: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5963" marB="3596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5963" marB="3596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5963" marB="3596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5963" marB="3596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5963" marB="3596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5963" marB="3596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2016</a:t>
                      </a: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26972" marB="26972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Chart 17"/>
          <p:cNvGraphicFramePr/>
          <p:nvPr>
            <p:extLst/>
          </p:nvPr>
        </p:nvGraphicFramePr>
        <p:xfrm>
          <a:off x="467544" y="2643758"/>
          <a:ext cx="8043411" cy="166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Placeholder 7"/>
          <p:cNvSpPr txBox="1">
            <a:spLocks/>
          </p:cNvSpPr>
          <p:nvPr/>
        </p:nvSpPr>
        <p:spPr>
          <a:xfrm>
            <a:off x="6649567" y="4167525"/>
            <a:ext cx="1831050" cy="159143"/>
          </a:xfrm>
          <a:prstGeom prst="rect">
            <a:avLst/>
          </a:prstGeom>
        </p:spPr>
        <p:txBody>
          <a:bodyPr vert="horz" lIns="0" tIns="0" rIns="0" bIns="0" rtlCol="0" anchor="ctr">
            <a:normAutofit fontScale="4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43086">
              <a:spcBef>
                <a:spcPts val="363"/>
              </a:spcBef>
              <a:spcAft>
                <a:spcPts val="533"/>
              </a:spcAft>
            </a:pP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276" y="3704714"/>
            <a:ext cx="14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Не исследовалось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00508" y="298891"/>
            <a:ext cx="3135128" cy="6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ПОТРЕБИТЕЛЬ</a:t>
            </a:r>
          </a:p>
          <a:p>
            <a:endParaRPr lang="ru-RU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endParaRPr lang="ru-RU" b="1" dirty="0" smtClean="0">
              <a:solidFill>
                <a:srgbClr val="4BC3FF"/>
              </a:solidFill>
              <a:latin typeface="Candara" panose="020E0502030303020204" pitchFamily="34" charset="0"/>
            </a:endParaRPr>
          </a:p>
          <a:p>
            <a:endParaRPr lang="ru-RU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652120" y="1379011"/>
            <a:ext cx="2752676" cy="68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КРИЗИС</a:t>
            </a:r>
          </a:p>
          <a:p>
            <a:pPr algn="r"/>
            <a:endParaRPr lang="ru-RU" sz="36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sz="36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r"/>
            <a:endParaRPr lang="ru-RU" sz="36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r"/>
            <a:endParaRPr lang="ru-RU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52536" y="136038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Популярность акций, промо и активного продвижения в социальных сетях и интернете среди производителей;</a:t>
            </a:r>
          </a:p>
          <a:p>
            <a:pPr lvl="0" algn="r"/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8012" y="134570"/>
            <a:ext cx="6125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Смещение выбора в сторону рациональности – повышение своего знания о продуктах и концентрация только на необходимых;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2441743"/>
            <a:ext cx="6407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43086">
              <a:spcBef>
                <a:spcPts val="363"/>
              </a:spcBef>
              <a:spcAft>
                <a:spcPts val="533"/>
              </a:spcAft>
            </a:pPr>
            <a:r>
              <a:rPr lang="ru-RU" sz="1200" i="1" dirty="0"/>
              <a:t>Q: Если говорить о последнем месяце, изменились ли Ваши покупки следующих категорий товаров?</a:t>
            </a:r>
            <a:r>
              <a:rPr lang="en-US" sz="1200" i="1" dirty="0"/>
              <a:t> </a:t>
            </a:r>
            <a:r>
              <a:rPr lang="ru-RU" sz="1200" i="1" dirty="0"/>
              <a:t>МНОЖЕСТВЕННЫЙ ОТВЕТ</a:t>
            </a:r>
            <a:endParaRPr lang="en-US" sz="1200" i="1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07889" y="4819968"/>
            <a:ext cx="5687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Источник: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Ipsos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Comcon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Март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2016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,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23528" y="2283718"/>
            <a:ext cx="842493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0800000" flipV="1">
            <a:off x="5795754" y="1723351"/>
            <a:ext cx="2592671" cy="1640485"/>
          </a:xfrm>
          <a:prstGeom prst="bentConnector3">
            <a:avLst>
              <a:gd name="adj1" fmla="val -21272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4503" y="2395577"/>
            <a:ext cx="2637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КАТЕГОРИЯ КОСМЕТИКА ДЛЯ ЛИЦА</a:t>
            </a:r>
            <a:endParaRPr lang="ru-RU" sz="1200" b="1" dirty="0">
              <a:solidFill>
                <a:srgbClr val="C00000"/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/>
          <a:stretch/>
        </p:blipFill>
        <p:spPr bwMode="auto">
          <a:xfrm>
            <a:off x="5263853" y="1614735"/>
            <a:ext cx="2724448" cy="32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ЦЕЛЕВАЯ АУДИТОРИЯ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902" y="915566"/>
            <a:ext cx="45751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ДЕВУШКА</a:t>
            </a:r>
          </a:p>
          <a:p>
            <a:pPr lvl="0"/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lvl="0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ВОЗРАСТ: 18-35</a:t>
            </a:r>
          </a:p>
          <a:p>
            <a:pPr lvl="0"/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lvl="0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ДОХОД:  СРЕДНИЙ + </a:t>
            </a:r>
          </a:p>
          <a:p>
            <a:pPr lvl="0"/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Мобильная, активная, целеустремленная , мечтательница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Много друзей, увлечений 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  <a:p>
            <a:pPr eaLnBrk="1" hangingPunct="1">
              <a:defRPr/>
            </a:pPr>
            <a:r>
              <a:rPr lang="ru-RU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Психотип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потребителя: новаторы,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ориентированные на </a:t>
            </a:r>
            <a:r>
              <a:rPr lang="ru-RU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статусность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, подражающие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7889" y="4815031"/>
            <a:ext cx="54002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Источник: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РосИндекс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, 2015 год 4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квартал.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города России 100+, женщины 16+</a:t>
            </a:r>
          </a:p>
        </p:txBody>
      </p:sp>
    </p:spTree>
    <p:extLst>
      <p:ext uri="{BB962C8B-B14F-4D97-AF65-F5344CB8AC3E}">
        <p14:creationId xmlns:p14="http://schemas.microsoft.com/office/powerpoint/2010/main" val="20774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Диаграмма 62"/>
          <p:cNvGraphicFramePr>
            <a:graphicFrameLocks/>
          </p:cNvGraphicFramePr>
          <p:nvPr>
            <p:extLst/>
          </p:nvPr>
        </p:nvGraphicFramePr>
        <p:xfrm>
          <a:off x="353020" y="1008721"/>
          <a:ext cx="4981575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3219822"/>
            <a:ext cx="780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Доля </a:t>
            </a:r>
            <a:r>
              <a:rPr lang="en-US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Cettua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в категории тканевые маски 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– </a:t>
            </a:r>
            <a:r>
              <a:rPr lang="ru-RU" sz="24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6,3%</a:t>
            </a:r>
          </a:p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Знание - </a:t>
            </a:r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</a:rPr>
              <a:t>6%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, доля активных пользователей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- 1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%,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лояльных -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0,2%;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17354" r="18016" b="70794"/>
          <a:stretch/>
        </p:blipFill>
        <p:spPr bwMode="auto">
          <a:xfrm>
            <a:off x="7698386" y="9590262"/>
            <a:ext cx="1295220" cy="67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78988" y="4227934"/>
            <a:ext cx="55534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Cettua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относятся к </a:t>
            </a:r>
            <a:r>
              <a:rPr lang="ru-RU" sz="2000" dirty="0" err="1">
                <a:solidFill>
                  <a:srgbClr val="C00000"/>
                </a:solidFill>
                <a:latin typeface="Candara" panose="020E0502030303020204" pitchFamily="34" charset="0"/>
              </a:rPr>
              <a:t>нишевым</a:t>
            </a:r>
            <a:r>
              <a:rPr lang="ru-RU" sz="2000" dirty="0">
                <a:solidFill>
                  <a:srgbClr val="C00000"/>
                </a:solidFill>
                <a:latin typeface="Candara" panose="020E0502030303020204" pitchFamily="34" charset="0"/>
              </a:rPr>
              <a:t> маркам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– показатель удержания клиентов находится на высоком уровне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1520" y="14278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СТАТУС НА РЫНКЕ</a:t>
            </a:r>
            <a:endParaRPr lang="ru-RU" altLang="ru-RU" sz="32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53233" y="1555499"/>
            <a:ext cx="37992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Бренд  на стадии </a:t>
            </a:r>
            <a:b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</a:b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  <a:t>жизненного цикла </a:t>
            </a:r>
            <a:b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ndara" panose="020E0502030303020204" pitchFamily="34" charset="0"/>
              </a:rPr>
            </a:b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«ЗРЕЛОСТЬ». </a:t>
            </a:r>
            <a:b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необходимо</a:t>
            </a:r>
            <a:r>
              <a:rPr lang="ru-RU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smtClean="0">
                <a:solidFill>
                  <a:srgbClr val="4BC3FF"/>
                </a:solidFill>
                <a:latin typeface="Candara" panose="020E0502030303020204" pitchFamily="34" charset="0"/>
              </a:rPr>
              <a:t>ВОЗРОЖДЕНИЕ</a:t>
            </a:r>
            <a:endParaRPr lang="ru-RU" b="1" dirty="0">
              <a:solidFill>
                <a:srgbClr val="4BC3FF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47175" y="2350089"/>
            <a:ext cx="5040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3159" y="1896683"/>
            <a:ext cx="7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старт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051720" y="1347614"/>
            <a:ext cx="1872208" cy="9141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385157" y="14471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рост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4364502" y="1404485"/>
            <a:ext cx="48751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57237" y="150933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зрелость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60032" y="813941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4988996" y="1107849"/>
            <a:ext cx="384443" cy="1677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107889" y="4819968"/>
            <a:ext cx="5687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Источник: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Ipsos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Comcon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Kapelka New" pitchFamily="66" charset="-52"/>
                <a:cs typeface="Calibri" pitchFamily="34" charset="0"/>
              </a:rPr>
              <a:t>, 2016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Kapelka New" pitchFamily="66" charset="-5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1607</Words>
  <Application>Microsoft Office PowerPoint</Application>
  <PresentationFormat>Экран (16:9)</PresentationFormat>
  <Paragraphs>349</Paragraphs>
  <Slides>26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Arial Unicode MS</vt:lpstr>
      <vt:lpstr>BatangChe</vt:lpstr>
      <vt:lpstr>GungsuhChe</vt:lpstr>
      <vt:lpstr>Microsoft JhengHei</vt:lpstr>
      <vt:lpstr>Arial</vt:lpstr>
      <vt:lpstr>Calibri</vt:lpstr>
      <vt:lpstr>Candara</vt:lpstr>
      <vt:lpstr>Corbel</vt:lpstr>
      <vt:lpstr>Franklin Gothic Medium</vt:lpstr>
      <vt:lpstr>FreesiaUPC</vt:lpstr>
      <vt:lpstr>Impact</vt:lpstr>
      <vt:lpstr>Kapelka New</vt:lpstr>
      <vt:lpstr>Microsoft Yi Baiti</vt:lpstr>
      <vt:lpstr>Mistral</vt:lpstr>
      <vt:lpstr>Segoe Script</vt:lpstr>
      <vt:lpstr>Times New Roman</vt:lpstr>
      <vt:lpstr>Тема Office</vt:lpstr>
      <vt:lpstr>CorelDRAW</vt:lpstr>
      <vt:lpstr>CETTUA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Шипицына Елена</dc:creator>
  <cp:lastModifiedBy>Пилипенко Алеся</cp:lastModifiedBy>
  <cp:revision>263</cp:revision>
  <dcterms:created xsi:type="dcterms:W3CDTF">2015-08-11T09:36:20Z</dcterms:created>
  <dcterms:modified xsi:type="dcterms:W3CDTF">2018-03-01T06:40:38Z</dcterms:modified>
</cp:coreProperties>
</file>